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56" r:id="rId1"/>
    <p:sldMasterId id="2147483757" r:id="rId2"/>
    <p:sldMasterId id="2147483758" r:id="rId3"/>
  </p:sldMasterIdLst>
  <p:notesMasterIdLst>
    <p:notesMasterId r:id="rId19"/>
  </p:notesMasterIdLst>
  <p:sldIdLst>
    <p:sldId id="256" r:id="rId4"/>
    <p:sldId id="277" r:id="rId5"/>
    <p:sldId id="257" r:id="rId6"/>
    <p:sldId id="260" r:id="rId7"/>
    <p:sldId id="276" r:id="rId8"/>
    <p:sldId id="261" r:id="rId9"/>
    <p:sldId id="275" r:id="rId10"/>
    <p:sldId id="281" r:id="rId11"/>
    <p:sldId id="282" r:id="rId12"/>
    <p:sldId id="283" r:id="rId13"/>
    <p:sldId id="278" r:id="rId14"/>
    <p:sldId id="284" r:id="rId15"/>
    <p:sldId id="274" r:id="rId16"/>
    <p:sldId id="285" r:id="rId17"/>
    <p:sldId id="287" r:id="rId18"/>
  </p:sldIdLst>
  <p:sldSz cx="9144000" cy="5143500" type="screen16x9"/>
  <p:notesSz cx="6858000" cy="9144000"/>
  <p:embeddedFontLst>
    <p:embeddedFont>
      <p:font typeface="Arial Black" panose="020B0A04020102020204" pitchFamily="34" charset="0"/>
      <p:regular r:id="rId20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Gill Sans" panose="020B0604020202020204" charset="0"/>
      <p:regular r:id="rId26"/>
      <p:bold r:id="rId27"/>
    </p:embeddedFont>
    <p:embeddedFont>
      <p:font typeface="Helvetica" panose="020B0604020202020204" pitchFamily="34" charset="0"/>
      <p:regular r:id="rId28"/>
      <p:bold r:id="rId29"/>
      <p:italic r:id="rId30"/>
      <p:boldItalic r:id="rId31"/>
    </p:embeddedFont>
    <p:embeddedFont>
      <p:font typeface="Lato" panose="020B0604020202020204" charset="0"/>
      <p:regular r:id="rId32"/>
      <p:bold r:id="rId33"/>
      <p:italic r:id="rId34"/>
      <p:boldItalic r:id="rId35"/>
    </p:embeddedFont>
    <p:embeddedFont>
      <p:font typeface="Open Sans" panose="020B0604020202020204" charset="0"/>
      <p:regular r:id="rId36"/>
      <p:bold r:id="rId37"/>
      <p:italic r:id="rId38"/>
      <p:boldItalic r:id="rId39"/>
    </p:embeddedFont>
    <p:embeddedFont>
      <p:font typeface="Open Sans Light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65">
          <p15:clr>
            <a:srgbClr val="A4A3A4"/>
          </p15:clr>
        </p15:guide>
        <p15:guide id="2" pos="3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A300"/>
    <a:srgbClr val="C22630"/>
    <a:srgbClr val="666666"/>
    <a:srgbClr val="4454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5315" autoAdjust="0"/>
  </p:normalViewPr>
  <p:slideViewPr>
    <p:cSldViewPr snapToGrid="0">
      <p:cViewPr varScale="1">
        <p:scale>
          <a:sx n="85" d="100"/>
          <a:sy n="85" d="100"/>
        </p:scale>
        <p:origin x="1378" y="58"/>
      </p:cViewPr>
      <p:guideLst>
        <p:guide orient="horz" pos="1665"/>
        <p:guide pos="30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/Relationships>
</file>

<file path=ppt/media/hdphoto1.wdp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676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3" name="Google Shape;5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594" name="Google Shape;5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664" name="Google Shape;66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4" name="Google Shape;71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4" name="Google Shape;71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87586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0833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Mission_2">
  <p:cSld name="3_Mission_2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>
            <a:spLocks noGrp="1"/>
          </p:cNvSpPr>
          <p:nvPr>
            <p:ph type="pic" idx="2"/>
          </p:nvPr>
        </p:nvSpPr>
        <p:spPr>
          <a:xfrm>
            <a:off x="0" y="1494935"/>
            <a:ext cx="3043753" cy="1976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>
            <a:spLocks noGrp="1"/>
          </p:cNvSpPr>
          <p:nvPr>
            <p:ph type="pic" idx="3"/>
          </p:nvPr>
        </p:nvSpPr>
        <p:spPr>
          <a:xfrm>
            <a:off x="6087504" y="1494935"/>
            <a:ext cx="3044450" cy="1976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p Design 01">
  <p:cSld name="App Design 0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>
            <a:spLocks noGrp="1"/>
          </p:cNvSpPr>
          <p:nvPr>
            <p:ph type="pic" idx="2"/>
          </p:nvPr>
        </p:nvSpPr>
        <p:spPr>
          <a:xfrm>
            <a:off x="3227939" y="1917898"/>
            <a:ext cx="708653" cy="1929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25"/>
              <a:buFont typeface="Arial"/>
              <a:buNone/>
              <a:defRPr sz="525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5" name="Google Shape;135;p25"/>
          <p:cNvSpPr>
            <a:spLocks noGrp="1"/>
          </p:cNvSpPr>
          <p:nvPr>
            <p:ph type="pic" idx="3"/>
          </p:nvPr>
        </p:nvSpPr>
        <p:spPr>
          <a:xfrm>
            <a:off x="873875" y="1912606"/>
            <a:ext cx="672015" cy="1929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25"/>
              <a:buFont typeface="Arial"/>
              <a:buNone/>
              <a:defRPr sz="525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" name="Google Shape;136;p25"/>
          <p:cNvSpPr>
            <a:spLocks noGrp="1"/>
          </p:cNvSpPr>
          <p:nvPr>
            <p:ph type="pic" idx="4"/>
          </p:nvPr>
        </p:nvSpPr>
        <p:spPr>
          <a:xfrm>
            <a:off x="1689651" y="1700939"/>
            <a:ext cx="1417308" cy="2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25"/>
              <a:buFont typeface="Arial"/>
              <a:buNone/>
              <a:defRPr sz="525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25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5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App Design 04">
  <p:cSld name="2_App Design 0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>
            <a:spLocks noGrp="1"/>
          </p:cNvSpPr>
          <p:nvPr>
            <p:ph type="pic" idx="2"/>
          </p:nvPr>
        </p:nvSpPr>
        <p:spPr>
          <a:xfrm>
            <a:off x="1300322" y="2037388"/>
            <a:ext cx="555643" cy="159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25"/>
              <a:buFont typeface="Arial"/>
              <a:buNone/>
              <a:defRPr sz="525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" name="Google Shape;141;p26"/>
          <p:cNvSpPr>
            <a:spLocks noGrp="1"/>
          </p:cNvSpPr>
          <p:nvPr>
            <p:ph type="pic" idx="3"/>
          </p:nvPr>
        </p:nvSpPr>
        <p:spPr>
          <a:xfrm>
            <a:off x="3227939" y="2037388"/>
            <a:ext cx="587817" cy="159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25"/>
              <a:buFont typeface="Arial"/>
              <a:buNone/>
              <a:defRPr sz="525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26"/>
          <p:cNvSpPr>
            <a:spLocks noGrp="1"/>
          </p:cNvSpPr>
          <p:nvPr>
            <p:ph type="pic" idx="4"/>
          </p:nvPr>
        </p:nvSpPr>
        <p:spPr>
          <a:xfrm>
            <a:off x="1984482" y="1864319"/>
            <a:ext cx="1134621" cy="20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25"/>
              <a:buFont typeface="Arial"/>
              <a:buNone/>
              <a:defRPr sz="525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Google Shape;143;p26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vices_3_iPhones_vs">
  <p:cSld name="Devices_3_iPhones_vs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>
            <a:spLocks noGrp="1"/>
          </p:cNvSpPr>
          <p:nvPr>
            <p:ph type="pic" idx="2"/>
          </p:nvPr>
        </p:nvSpPr>
        <p:spPr>
          <a:xfrm>
            <a:off x="902596" y="1878262"/>
            <a:ext cx="1036313" cy="1839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8A8BC"/>
              </a:buClr>
              <a:buSzPts val="825"/>
              <a:buFont typeface="Arial"/>
              <a:buNone/>
              <a:defRPr sz="825" b="0" i="0" u="none" strike="noStrike" cap="none">
                <a:solidFill>
                  <a:srgbClr val="98A8BC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7"/>
          <p:cNvSpPr>
            <a:spLocks noGrp="1"/>
          </p:cNvSpPr>
          <p:nvPr>
            <p:ph type="pic" idx="3"/>
          </p:nvPr>
        </p:nvSpPr>
        <p:spPr>
          <a:xfrm>
            <a:off x="3625760" y="1878262"/>
            <a:ext cx="1036313" cy="1839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8A8BC"/>
              </a:buClr>
              <a:buSzPts val="825"/>
              <a:buFont typeface="Arial"/>
              <a:buNone/>
              <a:defRPr sz="825" b="0" i="0" u="none" strike="noStrike" cap="none">
                <a:solidFill>
                  <a:srgbClr val="98A8BC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" name="Google Shape;148;p27"/>
          <p:cNvSpPr>
            <a:spLocks noGrp="1"/>
          </p:cNvSpPr>
          <p:nvPr>
            <p:ph type="pic" idx="4"/>
          </p:nvPr>
        </p:nvSpPr>
        <p:spPr>
          <a:xfrm>
            <a:off x="6390710" y="1878262"/>
            <a:ext cx="1036313" cy="1839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8A8BC"/>
              </a:buClr>
              <a:buSzPts val="825"/>
              <a:buFont typeface="Arial"/>
              <a:buNone/>
              <a:defRPr sz="825" b="0" i="0" u="none" strike="noStrike" cap="none">
                <a:solidFill>
                  <a:srgbClr val="98A8BC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9" name="Google Shape;149;p27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7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p_features">
  <p:cSld name="app_features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>
            <a:spLocks noGrp="1"/>
          </p:cNvSpPr>
          <p:nvPr>
            <p:ph type="pic" idx="2"/>
          </p:nvPr>
        </p:nvSpPr>
        <p:spPr>
          <a:xfrm>
            <a:off x="-2" y="0"/>
            <a:ext cx="9144002" cy="2422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3" name="Google Shape;153;p28"/>
          <p:cNvSpPr>
            <a:spLocks noGrp="1"/>
          </p:cNvSpPr>
          <p:nvPr>
            <p:ph type="pic" idx="3"/>
          </p:nvPr>
        </p:nvSpPr>
        <p:spPr>
          <a:xfrm>
            <a:off x="1151916" y="925034"/>
            <a:ext cx="1770644" cy="3168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-2">
  <p:cSld name="Portfolio-2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>
            <a:spLocks noGrp="1"/>
          </p:cNvSpPr>
          <p:nvPr>
            <p:ph type="pic" idx="2"/>
          </p:nvPr>
        </p:nvSpPr>
        <p:spPr>
          <a:xfrm>
            <a:off x="2839243" y="1219050"/>
            <a:ext cx="1738058" cy="173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1575"/>
              <a:buFont typeface="Arial"/>
              <a:buNone/>
              <a:defRPr sz="157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Google Shape;156;p29"/>
          <p:cNvSpPr>
            <a:spLocks noGrp="1"/>
          </p:cNvSpPr>
          <p:nvPr>
            <p:ph type="pic" idx="3"/>
          </p:nvPr>
        </p:nvSpPr>
        <p:spPr>
          <a:xfrm>
            <a:off x="4627289" y="1210695"/>
            <a:ext cx="3521375" cy="347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1575"/>
              <a:buFont typeface="Arial"/>
              <a:buNone/>
              <a:defRPr sz="157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9"/>
          <p:cNvSpPr>
            <a:spLocks noGrp="1"/>
          </p:cNvSpPr>
          <p:nvPr>
            <p:ph type="pic" idx="4"/>
          </p:nvPr>
        </p:nvSpPr>
        <p:spPr>
          <a:xfrm>
            <a:off x="1048270" y="2949950"/>
            <a:ext cx="1738058" cy="1736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1575"/>
              <a:buFont typeface="Arial"/>
              <a:buNone/>
              <a:defRPr sz="157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Google Shape;158;p29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9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-4">
  <p:cSld name="Portfolio-4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>
            <a:spLocks noGrp="1"/>
          </p:cNvSpPr>
          <p:nvPr>
            <p:ph type="pic" idx="2"/>
          </p:nvPr>
        </p:nvSpPr>
        <p:spPr>
          <a:xfrm>
            <a:off x="940045" y="1074826"/>
            <a:ext cx="1796796" cy="179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" name="Google Shape;162;p30"/>
          <p:cNvSpPr>
            <a:spLocks noGrp="1"/>
          </p:cNvSpPr>
          <p:nvPr>
            <p:ph type="pic" idx="3"/>
          </p:nvPr>
        </p:nvSpPr>
        <p:spPr>
          <a:xfrm>
            <a:off x="2741604" y="1070710"/>
            <a:ext cx="1796796" cy="179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30"/>
          <p:cNvSpPr>
            <a:spLocks noGrp="1"/>
          </p:cNvSpPr>
          <p:nvPr>
            <p:ph type="pic" idx="4"/>
          </p:nvPr>
        </p:nvSpPr>
        <p:spPr>
          <a:xfrm>
            <a:off x="4543162" y="1070710"/>
            <a:ext cx="1796796" cy="179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" name="Google Shape;164;p30"/>
          <p:cNvSpPr>
            <a:spLocks noGrp="1"/>
          </p:cNvSpPr>
          <p:nvPr>
            <p:ph type="pic" idx="5"/>
          </p:nvPr>
        </p:nvSpPr>
        <p:spPr>
          <a:xfrm>
            <a:off x="6344721" y="1070710"/>
            <a:ext cx="1796796" cy="179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" name="Google Shape;165;p30"/>
          <p:cNvSpPr>
            <a:spLocks noGrp="1"/>
          </p:cNvSpPr>
          <p:nvPr>
            <p:ph type="pic" idx="6"/>
          </p:nvPr>
        </p:nvSpPr>
        <p:spPr>
          <a:xfrm>
            <a:off x="940045" y="2875292"/>
            <a:ext cx="1796796" cy="179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30"/>
          <p:cNvSpPr>
            <a:spLocks noGrp="1"/>
          </p:cNvSpPr>
          <p:nvPr>
            <p:ph type="pic" idx="7"/>
          </p:nvPr>
        </p:nvSpPr>
        <p:spPr>
          <a:xfrm>
            <a:off x="2741604" y="2879833"/>
            <a:ext cx="1796796" cy="179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30"/>
          <p:cNvSpPr>
            <a:spLocks noGrp="1"/>
          </p:cNvSpPr>
          <p:nvPr>
            <p:ph type="pic" idx="8"/>
          </p:nvPr>
        </p:nvSpPr>
        <p:spPr>
          <a:xfrm>
            <a:off x="4543162" y="2879833"/>
            <a:ext cx="1796796" cy="179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8" name="Google Shape;168;p30"/>
          <p:cNvSpPr>
            <a:spLocks noGrp="1"/>
          </p:cNvSpPr>
          <p:nvPr>
            <p:ph type="pic" idx="9"/>
          </p:nvPr>
        </p:nvSpPr>
        <p:spPr>
          <a:xfrm>
            <a:off x="6344721" y="2879833"/>
            <a:ext cx="1796796" cy="179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0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0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-5">
  <p:cSld name="Portfolio-5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>
            <a:spLocks noGrp="1"/>
          </p:cNvSpPr>
          <p:nvPr>
            <p:ph type="pic" idx="2"/>
          </p:nvPr>
        </p:nvSpPr>
        <p:spPr>
          <a:xfrm>
            <a:off x="1358687" y="1292674"/>
            <a:ext cx="1768475" cy="176688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31"/>
          <p:cNvSpPr>
            <a:spLocks noGrp="1"/>
          </p:cNvSpPr>
          <p:nvPr>
            <p:ph type="pic" idx="3"/>
          </p:nvPr>
        </p:nvSpPr>
        <p:spPr>
          <a:xfrm>
            <a:off x="3686552" y="1292674"/>
            <a:ext cx="1768475" cy="176688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4" name="Google Shape;174;p31"/>
          <p:cNvSpPr>
            <a:spLocks noGrp="1"/>
          </p:cNvSpPr>
          <p:nvPr>
            <p:ph type="pic" idx="4"/>
          </p:nvPr>
        </p:nvSpPr>
        <p:spPr>
          <a:xfrm>
            <a:off x="6014417" y="1292674"/>
            <a:ext cx="1768475" cy="176688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31"/>
          <p:cNvSpPr>
            <a:spLocks noGrp="1"/>
          </p:cNvSpPr>
          <p:nvPr>
            <p:ph type="pic" idx="5"/>
          </p:nvPr>
        </p:nvSpPr>
        <p:spPr>
          <a:xfrm>
            <a:off x="2556116" y="2877151"/>
            <a:ext cx="1768475" cy="176688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" name="Google Shape;176;p31"/>
          <p:cNvSpPr>
            <a:spLocks noGrp="1"/>
          </p:cNvSpPr>
          <p:nvPr>
            <p:ph type="pic" idx="6"/>
          </p:nvPr>
        </p:nvSpPr>
        <p:spPr>
          <a:xfrm>
            <a:off x="4883981" y="2877151"/>
            <a:ext cx="1768475" cy="176688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Google Shape;177;p31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1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-7">
  <p:cSld name="portfolio-7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>
            <a:spLocks noGrp="1"/>
          </p:cNvSpPr>
          <p:nvPr>
            <p:ph type="pic" idx="2"/>
          </p:nvPr>
        </p:nvSpPr>
        <p:spPr>
          <a:xfrm>
            <a:off x="628330" y="1830521"/>
            <a:ext cx="3048509" cy="2868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" name="Google Shape;181;p32"/>
          <p:cNvSpPr>
            <a:spLocks noGrp="1"/>
          </p:cNvSpPr>
          <p:nvPr>
            <p:ph type="pic" idx="3"/>
          </p:nvPr>
        </p:nvSpPr>
        <p:spPr>
          <a:xfrm>
            <a:off x="3673632" y="3264760"/>
            <a:ext cx="1608361" cy="143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" name="Google Shape;182;p32"/>
          <p:cNvSpPr>
            <a:spLocks noGrp="1"/>
          </p:cNvSpPr>
          <p:nvPr>
            <p:ph type="pic" idx="4"/>
          </p:nvPr>
        </p:nvSpPr>
        <p:spPr>
          <a:xfrm>
            <a:off x="5274832" y="3264760"/>
            <a:ext cx="1608361" cy="143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32"/>
          <p:cNvSpPr>
            <a:spLocks noGrp="1"/>
          </p:cNvSpPr>
          <p:nvPr>
            <p:ph type="pic" idx="5"/>
          </p:nvPr>
        </p:nvSpPr>
        <p:spPr>
          <a:xfrm>
            <a:off x="6871328" y="3264760"/>
            <a:ext cx="1608361" cy="143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Google Shape;184;p32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32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s">
  <p:cSld name="Closing Slides">
    <p:bg>
      <p:bgPr>
        <a:solidFill>
          <a:srgbClr val="19232E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ne_vs_app">
  <p:cSld name="phone_vs_app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>
            <a:spLocks noGrp="1"/>
          </p:cNvSpPr>
          <p:nvPr>
            <p:ph type="pic" idx="2"/>
          </p:nvPr>
        </p:nvSpPr>
        <p:spPr>
          <a:xfrm>
            <a:off x="2999198" y="1521744"/>
            <a:ext cx="1054124" cy="18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8A8BC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98A8BC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" name="Google Shape;189;p34"/>
          <p:cNvSpPr>
            <a:spLocks noGrp="1"/>
          </p:cNvSpPr>
          <p:nvPr>
            <p:ph type="pic" idx="3"/>
          </p:nvPr>
        </p:nvSpPr>
        <p:spPr>
          <a:xfrm>
            <a:off x="5113614" y="1538454"/>
            <a:ext cx="1054124" cy="18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8A8BC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98A8BC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34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4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ster Slide 1">
  <p:cSld name="Master Slide 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p Design">
  <p:cSld name="App Design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5"/>
          <p:cNvSpPr>
            <a:spLocks noGrp="1"/>
          </p:cNvSpPr>
          <p:nvPr>
            <p:ph type="pic" idx="2"/>
          </p:nvPr>
        </p:nvSpPr>
        <p:spPr>
          <a:xfrm>
            <a:off x="3951937" y="1746180"/>
            <a:ext cx="1252051" cy="2230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8A8BC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98A8BC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35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5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Two">
  <p:cSld name="Portfolio Two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>
            <a:spLocks noGrp="1"/>
          </p:cNvSpPr>
          <p:nvPr>
            <p:ph type="pic" idx="2"/>
          </p:nvPr>
        </p:nvSpPr>
        <p:spPr>
          <a:xfrm>
            <a:off x="869865" y="114300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36"/>
          <p:cNvSpPr>
            <a:spLocks noGrp="1"/>
          </p:cNvSpPr>
          <p:nvPr>
            <p:ph type="pic" idx="3"/>
          </p:nvPr>
        </p:nvSpPr>
        <p:spPr>
          <a:xfrm>
            <a:off x="1741576" y="114300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9" name="Google Shape;199;p36"/>
          <p:cNvSpPr>
            <a:spLocks noGrp="1"/>
          </p:cNvSpPr>
          <p:nvPr>
            <p:ph type="pic" idx="4"/>
          </p:nvPr>
        </p:nvSpPr>
        <p:spPr>
          <a:xfrm>
            <a:off x="869865" y="201392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" name="Google Shape;200;p36"/>
          <p:cNvSpPr>
            <a:spLocks noGrp="1"/>
          </p:cNvSpPr>
          <p:nvPr>
            <p:ph type="pic" idx="5"/>
          </p:nvPr>
        </p:nvSpPr>
        <p:spPr>
          <a:xfrm>
            <a:off x="1741576" y="201392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" name="Google Shape;201;p36"/>
          <p:cNvSpPr>
            <a:spLocks noGrp="1"/>
          </p:cNvSpPr>
          <p:nvPr>
            <p:ph type="pic" idx="6"/>
          </p:nvPr>
        </p:nvSpPr>
        <p:spPr>
          <a:xfrm>
            <a:off x="866600" y="288999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Google Shape;202;p36"/>
          <p:cNvSpPr>
            <a:spLocks noGrp="1"/>
          </p:cNvSpPr>
          <p:nvPr>
            <p:ph type="pic" idx="7"/>
          </p:nvPr>
        </p:nvSpPr>
        <p:spPr>
          <a:xfrm>
            <a:off x="1741576" y="288999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" name="Google Shape;203;p36"/>
          <p:cNvSpPr>
            <a:spLocks noGrp="1"/>
          </p:cNvSpPr>
          <p:nvPr>
            <p:ph type="pic" idx="8"/>
          </p:nvPr>
        </p:nvSpPr>
        <p:spPr>
          <a:xfrm>
            <a:off x="2613286" y="288999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36"/>
          <p:cNvSpPr>
            <a:spLocks noGrp="1"/>
          </p:cNvSpPr>
          <p:nvPr>
            <p:ph type="pic" idx="9"/>
          </p:nvPr>
        </p:nvSpPr>
        <p:spPr>
          <a:xfrm>
            <a:off x="866600" y="376091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36"/>
          <p:cNvSpPr>
            <a:spLocks noGrp="1"/>
          </p:cNvSpPr>
          <p:nvPr>
            <p:ph type="pic" idx="13"/>
          </p:nvPr>
        </p:nvSpPr>
        <p:spPr>
          <a:xfrm>
            <a:off x="1741576" y="376091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36"/>
          <p:cNvSpPr>
            <a:spLocks noGrp="1"/>
          </p:cNvSpPr>
          <p:nvPr>
            <p:ph type="pic" idx="14"/>
          </p:nvPr>
        </p:nvSpPr>
        <p:spPr>
          <a:xfrm>
            <a:off x="2613286" y="376091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36"/>
          <p:cNvSpPr>
            <a:spLocks noGrp="1"/>
          </p:cNvSpPr>
          <p:nvPr>
            <p:ph type="pic" idx="15"/>
          </p:nvPr>
        </p:nvSpPr>
        <p:spPr>
          <a:xfrm>
            <a:off x="2612076" y="114300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" name="Google Shape;208;p36"/>
          <p:cNvSpPr>
            <a:spLocks noGrp="1"/>
          </p:cNvSpPr>
          <p:nvPr>
            <p:ph type="pic" idx="16"/>
          </p:nvPr>
        </p:nvSpPr>
        <p:spPr>
          <a:xfrm>
            <a:off x="3487052" y="114300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9" name="Google Shape;209;p36"/>
          <p:cNvSpPr>
            <a:spLocks noGrp="1"/>
          </p:cNvSpPr>
          <p:nvPr>
            <p:ph type="pic" idx="17"/>
          </p:nvPr>
        </p:nvSpPr>
        <p:spPr>
          <a:xfrm>
            <a:off x="2612076" y="201392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0" name="Google Shape;210;p36"/>
          <p:cNvSpPr>
            <a:spLocks noGrp="1"/>
          </p:cNvSpPr>
          <p:nvPr>
            <p:ph type="pic" idx="18"/>
          </p:nvPr>
        </p:nvSpPr>
        <p:spPr>
          <a:xfrm>
            <a:off x="3487052" y="201392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36"/>
          <p:cNvSpPr>
            <a:spLocks noGrp="1"/>
          </p:cNvSpPr>
          <p:nvPr>
            <p:ph type="pic" idx="19"/>
          </p:nvPr>
        </p:nvSpPr>
        <p:spPr>
          <a:xfrm>
            <a:off x="3483785" y="288999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2" name="Google Shape;212;p36"/>
          <p:cNvSpPr>
            <a:spLocks noGrp="1"/>
          </p:cNvSpPr>
          <p:nvPr>
            <p:ph type="pic" idx="20"/>
          </p:nvPr>
        </p:nvSpPr>
        <p:spPr>
          <a:xfrm>
            <a:off x="3483785" y="376091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36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6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Service Sample">
  <p:cSld name="One Service Sample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>
            <a:spLocks noGrp="1"/>
          </p:cNvSpPr>
          <p:nvPr>
            <p:ph type="pic" idx="2"/>
          </p:nvPr>
        </p:nvSpPr>
        <p:spPr>
          <a:xfrm>
            <a:off x="3584575" y="3123526"/>
            <a:ext cx="1270000" cy="1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" name="Google Shape;217;p37"/>
          <p:cNvSpPr>
            <a:spLocks noGrp="1"/>
          </p:cNvSpPr>
          <p:nvPr>
            <p:ph type="pic" idx="3"/>
          </p:nvPr>
        </p:nvSpPr>
        <p:spPr>
          <a:xfrm>
            <a:off x="4967111" y="3123526"/>
            <a:ext cx="1270000" cy="1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37"/>
          <p:cNvSpPr>
            <a:spLocks noGrp="1"/>
          </p:cNvSpPr>
          <p:nvPr>
            <p:ph type="pic" idx="4"/>
          </p:nvPr>
        </p:nvSpPr>
        <p:spPr>
          <a:xfrm>
            <a:off x="6343529" y="3123526"/>
            <a:ext cx="2010250" cy="1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" name="Google Shape;219;p37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7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App Design 01">
  <p:cSld name="1_App Design 0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>
            <a:spLocks noGrp="1"/>
          </p:cNvSpPr>
          <p:nvPr>
            <p:ph type="pic" idx="2"/>
          </p:nvPr>
        </p:nvSpPr>
        <p:spPr>
          <a:xfrm>
            <a:off x="1360048" y="1471018"/>
            <a:ext cx="2010894" cy="2702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" name="Google Shape;223;p38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8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vices_Tablet_H">
  <p:cSld name="Devices_Tablet_H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>
            <a:spLocks noGrp="1"/>
          </p:cNvSpPr>
          <p:nvPr>
            <p:ph type="pic" idx="2"/>
          </p:nvPr>
        </p:nvSpPr>
        <p:spPr>
          <a:xfrm>
            <a:off x="2984527" y="2110133"/>
            <a:ext cx="3134959" cy="2335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39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9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t-mockup">
  <p:cSld name="tablet-mockup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>
            <a:spLocks noGrp="1"/>
          </p:cNvSpPr>
          <p:nvPr>
            <p:ph type="pic" idx="2"/>
          </p:nvPr>
        </p:nvSpPr>
        <p:spPr>
          <a:xfrm>
            <a:off x="1618459" y="1585142"/>
            <a:ext cx="1517505" cy="2039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8A8BC"/>
              </a:buClr>
              <a:buSzPts val="825"/>
              <a:buFont typeface="Arial"/>
              <a:buNone/>
              <a:defRPr sz="825" b="0" i="0" u="none" strike="noStrike" cap="none">
                <a:solidFill>
                  <a:srgbClr val="98A8BC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" name="Google Shape;231;p40"/>
          <p:cNvSpPr>
            <a:spLocks noGrp="1"/>
          </p:cNvSpPr>
          <p:nvPr>
            <p:ph type="pic" idx="3"/>
          </p:nvPr>
        </p:nvSpPr>
        <p:spPr>
          <a:xfrm>
            <a:off x="3813384" y="1586652"/>
            <a:ext cx="1515740" cy="202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8A8BC"/>
              </a:buClr>
              <a:buSzPts val="750"/>
              <a:buFont typeface="Arial"/>
              <a:buNone/>
              <a:defRPr sz="750" b="0" i="0" u="none" strike="noStrike" cap="none">
                <a:solidFill>
                  <a:srgbClr val="98A8BC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" name="Google Shape;232;p40"/>
          <p:cNvSpPr>
            <a:spLocks noGrp="1"/>
          </p:cNvSpPr>
          <p:nvPr>
            <p:ph type="pic" idx="4"/>
          </p:nvPr>
        </p:nvSpPr>
        <p:spPr>
          <a:xfrm>
            <a:off x="5955330" y="1586652"/>
            <a:ext cx="1518702" cy="202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8A8BC"/>
              </a:buClr>
              <a:buSzPts val="825"/>
              <a:buFont typeface="Arial"/>
              <a:buNone/>
              <a:defRPr sz="825" b="0" i="0" u="none" strike="noStrike" cap="none">
                <a:solidFill>
                  <a:srgbClr val="98A8B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" name="Google Shape;233;p40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40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7_Title Slide">
  <p:cSld name="37_Title Slide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1"/>
          <p:cNvSpPr>
            <a:spLocks noGrp="1"/>
          </p:cNvSpPr>
          <p:nvPr>
            <p:ph type="pic" idx="2"/>
          </p:nvPr>
        </p:nvSpPr>
        <p:spPr>
          <a:xfrm>
            <a:off x="3163639" y="1540717"/>
            <a:ext cx="2505452" cy="1419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825"/>
              <a:buFont typeface="Arial"/>
              <a:buNone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" name="Google Shape;237;p41"/>
          <p:cNvSpPr>
            <a:spLocks noGrp="1"/>
          </p:cNvSpPr>
          <p:nvPr>
            <p:ph type="pic" idx="3"/>
          </p:nvPr>
        </p:nvSpPr>
        <p:spPr>
          <a:xfrm>
            <a:off x="2013250" y="2947641"/>
            <a:ext cx="344167" cy="613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ctr" rtl="0">
              <a:lnSpc>
                <a:spcPct val="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94"/>
              <a:buFont typeface="Arial"/>
              <a:buNone/>
              <a:defRPr sz="39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8" name="Google Shape;238;p41"/>
          <p:cNvSpPr>
            <a:spLocks noGrp="1"/>
          </p:cNvSpPr>
          <p:nvPr>
            <p:ph type="pic" idx="4"/>
          </p:nvPr>
        </p:nvSpPr>
        <p:spPr>
          <a:xfrm>
            <a:off x="5310690" y="2517068"/>
            <a:ext cx="1595998" cy="1017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9" name="Google Shape;239;p41"/>
          <p:cNvSpPr>
            <a:spLocks noGrp="1"/>
          </p:cNvSpPr>
          <p:nvPr>
            <p:ph type="pic" idx="5"/>
          </p:nvPr>
        </p:nvSpPr>
        <p:spPr>
          <a:xfrm>
            <a:off x="2491437" y="2459316"/>
            <a:ext cx="845493" cy="1088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" name="Google Shape;240;p41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41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vices_laptop_project">
  <p:cSld name="Devices_laptop_projec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>
            <a:spLocks noGrp="1"/>
          </p:cNvSpPr>
          <p:nvPr>
            <p:ph type="pic" idx="2"/>
          </p:nvPr>
        </p:nvSpPr>
        <p:spPr>
          <a:xfrm>
            <a:off x="820332" y="1867410"/>
            <a:ext cx="2247021" cy="139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4" name="Google Shape;244;p42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42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evices_laptop2_project">
  <p:cSld name="1_Devices_laptop2_project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3"/>
          <p:cNvSpPr>
            <a:spLocks noGrp="1"/>
          </p:cNvSpPr>
          <p:nvPr>
            <p:ph type="pic" idx="2"/>
          </p:nvPr>
        </p:nvSpPr>
        <p:spPr>
          <a:xfrm>
            <a:off x="3411116" y="2327130"/>
            <a:ext cx="2247021" cy="139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8" name="Google Shape;248;p43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43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Three">
  <p:cSld name="Portfolio Three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>
            <a:spLocks noGrp="1"/>
          </p:cNvSpPr>
          <p:nvPr>
            <p:ph type="pic" idx="2"/>
          </p:nvPr>
        </p:nvSpPr>
        <p:spPr>
          <a:xfrm>
            <a:off x="1052922" y="110122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" name="Google Shape;252;p44"/>
          <p:cNvSpPr>
            <a:spLocks noGrp="1"/>
          </p:cNvSpPr>
          <p:nvPr>
            <p:ph type="pic" idx="3"/>
          </p:nvPr>
        </p:nvSpPr>
        <p:spPr>
          <a:xfrm>
            <a:off x="1924632" y="110122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Google Shape;253;p44"/>
          <p:cNvSpPr>
            <a:spLocks noGrp="1"/>
          </p:cNvSpPr>
          <p:nvPr>
            <p:ph type="pic" idx="4"/>
          </p:nvPr>
        </p:nvSpPr>
        <p:spPr>
          <a:xfrm>
            <a:off x="1052922" y="197215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Google Shape;254;p44"/>
          <p:cNvSpPr>
            <a:spLocks noGrp="1"/>
          </p:cNvSpPr>
          <p:nvPr>
            <p:ph type="pic" idx="5"/>
          </p:nvPr>
        </p:nvSpPr>
        <p:spPr>
          <a:xfrm>
            <a:off x="1924632" y="197215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" name="Google Shape;255;p44"/>
          <p:cNvSpPr>
            <a:spLocks noGrp="1"/>
          </p:cNvSpPr>
          <p:nvPr>
            <p:ph type="pic" idx="6"/>
          </p:nvPr>
        </p:nvSpPr>
        <p:spPr>
          <a:xfrm>
            <a:off x="5413528" y="109888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" name="Google Shape;256;p44"/>
          <p:cNvSpPr>
            <a:spLocks noGrp="1"/>
          </p:cNvSpPr>
          <p:nvPr>
            <p:ph type="pic" idx="7"/>
          </p:nvPr>
        </p:nvSpPr>
        <p:spPr>
          <a:xfrm>
            <a:off x="6288504" y="109888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Google Shape;257;p44"/>
          <p:cNvSpPr>
            <a:spLocks noGrp="1"/>
          </p:cNvSpPr>
          <p:nvPr>
            <p:ph type="pic" idx="8"/>
          </p:nvPr>
        </p:nvSpPr>
        <p:spPr>
          <a:xfrm>
            <a:off x="7160214" y="109888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" name="Google Shape;258;p44"/>
          <p:cNvSpPr>
            <a:spLocks noGrp="1"/>
          </p:cNvSpPr>
          <p:nvPr>
            <p:ph type="pic" idx="9"/>
          </p:nvPr>
        </p:nvSpPr>
        <p:spPr>
          <a:xfrm>
            <a:off x="5413528" y="196981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" name="Google Shape;259;p44"/>
          <p:cNvSpPr>
            <a:spLocks noGrp="1"/>
          </p:cNvSpPr>
          <p:nvPr>
            <p:ph type="pic" idx="13"/>
          </p:nvPr>
        </p:nvSpPr>
        <p:spPr>
          <a:xfrm>
            <a:off x="6288504" y="196981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44"/>
          <p:cNvSpPr>
            <a:spLocks noGrp="1"/>
          </p:cNvSpPr>
          <p:nvPr>
            <p:ph type="pic" idx="14"/>
          </p:nvPr>
        </p:nvSpPr>
        <p:spPr>
          <a:xfrm>
            <a:off x="7160214" y="196981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Google Shape;261;p44"/>
          <p:cNvSpPr>
            <a:spLocks noGrp="1"/>
          </p:cNvSpPr>
          <p:nvPr>
            <p:ph type="pic" idx="15"/>
          </p:nvPr>
        </p:nvSpPr>
        <p:spPr>
          <a:xfrm>
            <a:off x="2795132" y="110122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Google Shape;262;p44"/>
          <p:cNvSpPr>
            <a:spLocks noGrp="1"/>
          </p:cNvSpPr>
          <p:nvPr>
            <p:ph type="pic" idx="16"/>
          </p:nvPr>
        </p:nvSpPr>
        <p:spPr>
          <a:xfrm>
            <a:off x="3670108" y="110122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" name="Google Shape;263;p44"/>
          <p:cNvSpPr>
            <a:spLocks noGrp="1"/>
          </p:cNvSpPr>
          <p:nvPr>
            <p:ph type="pic" idx="17"/>
          </p:nvPr>
        </p:nvSpPr>
        <p:spPr>
          <a:xfrm>
            <a:off x="4541818" y="1101226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4" name="Google Shape;264;p44"/>
          <p:cNvSpPr>
            <a:spLocks noGrp="1"/>
          </p:cNvSpPr>
          <p:nvPr>
            <p:ph type="pic" idx="18"/>
          </p:nvPr>
        </p:nvSpPr>
        <p:spPr>
          <a:xfrm>
            <a:off x="2795132" y="197215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Google Shape;265;p44"/>
          <p:cNvSpPr>
            <a:spLocks noGrp="1"/>
          </p:cNvSpPr>
          <p:nvPr>
            <p:ph type="pic" idx="19"/>
          </p:nvPr>
        </p:nvSpPr>
        <p:spPr>
          <a:xfrm>
            <a:off x="3670108" y="197215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6" name="Google Shape;266;p44"/>
          <p:cNvSpPr>
            <a:spLocks noGrp="1"/>
          </p:cNvSpPr>
          <p:nvPr>
            <p:ph type="pic" idx="20"/>
          </p:nvPr>
        </p:nvSpPr>
        <p:spPr>
          <a:xfrm>
            <a:off x="4541818" y="1972151"/>
            <a:ext cx="859615" cy="85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525"/>
              <a:buFont typeface="Arial"/>
              <a:buNone/>
              <a:defRPr sz="52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" name="Google Shape;267;p44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44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dule overview">
  <p:cSld name="schedule overview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>
            <a:spLocks noGrp="1"/>
          </p:cNvSpPr>
          <p:nvPr>
            <p:ph type="pic" idx="2"/>
          </p:nvPr>
        </p:nvSpPr>
        <p:spPr>
          <a:xfrm>
            <a:off x="-1191" y="1278305"/>
            <a:ext cx="9144000" cy="3016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1575"/>
              <a:buFont typeface="Arial"/>
              <a:buNone/>
              <a:defRPr sz="157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placeholder to table products">
  <p:cSld name="4_placeholder to table products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5"/>
          <p:cNvSpPr>
            <a:spLocks noGrp="1"/>
          </p:cNvSpPr>
          <p:nvPr>
            <p:ph type="pic" idx="2"/>
          </p:nvPr>
        </p:nvSpPr>
        <p:spPr>
          <a:xfrm>
            <a:off x="2624787" y="1163973"/>
            <a:ext cx="473325" cy="47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  <a:defRPr sz="4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45"/>
          <p:cNvSpPr>
            <a:spLocks noGrp="1"/>
          </p:cNvSpPr>
          <p:nvPr>
            <p:ph type="pic" idx="3"/>
          </p:nvPr>
        </p:nvSpPr>
        <p:spPr>
          <a:xfrm>
            <a:off x="3970603" y="1162245"/>
            <a:ext cx="473325" cy="47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  <a:defRPr sz="4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45"/>
          <p:cNvSpPr>
            <a:spLocks noGrp="1"/>
          </p:cNvSpPr>
          <p:nvPr>
            <p:ph type="pic" idx="4"/>
          </p:nvPr>
        </p:nvSpPr>
        <p:spPr>
          <a:xfrm>
            <a:off x="5168194" y="1163973"/>
            <a:ext cx="473325" cy="47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  <a:defRPr sz="4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3" name="Google Shape;273;p45"/>
          <p:cNvSpPr>
            <a:spLocks noGrp="1"/>
          </p:cNvSpPr>
          <p:nvPr>
            <p:ph type="pic" idx="5"/>
          </p:nvPr>
        </p:nvSpPr>
        <p:spPr>
          <a:xfrm>
            <a:off x="6334881" y="1162245"/>
            <a:ext cx="473325" cy="47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  <a:defRPr sz="4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4" name="Google Shape;274;p45"/>
          <p:cNvSpPr>
            <a:spLocks noGrp="1"/>
          </p:cNvSpPr>
          <p:nvPr>
            <p:ph type="pic" idx="6"/>
          </p:nvPr>
        </p:nvSpPr>
        <p:spPr>
          <a:xfrm>
            <a:off x="7424668" y="1163973"/>
            <a:ext cx="473325" cy="47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  <a:defRPr sz="4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5" name="Google Shape;275;p45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5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laptop">
  <p:cSld name="4_laptop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6"/>
          <p:cNvSpPr>
            <a:spLocks noGrp="1"/>
          </p:cNvSpPr>
          <p:nvPr>
            <p:ph type="pic" idx="2"/>
          </p:nvPr>
        </p:nvSpPr>
        <p:spPr>
          <a:xfrm>
            <a:off x="-2" y="0"/>
            <a:ext cx="9144002" cy="2755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9" name="Google Shape;279;p46"/>
          <p:cNvSpPr>
            <a:spLocks noGrp="1"/>
          </p:cNvSpPr>
          <p:nvPr>
            <p:ph type="pic" idx="3"/>
          </p:nvPr>
        </p:nvSpPr>
        <p:spPr>
          <a:xfrm>
            <a:off x="3144460" y="702336"/>
            <a:ext cx="2877054" cy="1793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" name="Google Shape;280;p46"/>
          <p:cNvSpPr>
            <a:spLocks noGrp="1"/>
          </p:cNvSpPr>
          <p:nvPr>
            <p:ph type="pic" idx="4"/>
          </p:nvPr>
        </p:nvSpPr>
        <p:spPr>
          <a:xfrm>
            <a:off x="1884743" y="841441"/>
            <a:ext cx="1177790" cy="1411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" name="Google Shape;281;p46"/>
          <p:cNvSpPr>
            <a:spLocks noGrp="1"/>
          </p:cNvSpPr>
          <p:nvPr>
            <p:ph type="pic" idx="5"/>
          </p:nvPr>
        </p:nvSpPr>
        <p:spPr>
          <a:xfrm>
            <a:off x="6146487" y="832936"/>
            <a:ext cx="1203311" cy="1411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-with-picture">
  <p:cSld name="Text-with-picture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7"/>
          <p:cNvSpPr>
            <a:spLocks noGrp="1"/>
          </p:cNvSpPr>
          <p:nvPr>
            <p:ph type="pic" idx="2"/>
          </p:nvPr>
        </p:nvSpPr>
        <p:spPr>
          <a:xfrm>
            <a:off x="648120" y="1476031"/>
            <a:ext cx="3788114" cy="270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47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47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8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ig_Picture_team-skills">
  <p:cSld name="2_Big_Picture_team-skills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9"/>
          <p:cNvSpPr>
            <a:spLocks noGrp="1"/>
          </p:cNvSpPr>
          <p:nvPr>
            <p:ph type="pic" idx="2"/>
          </p:nvPr>
        </p:nvSpPr>
        <p:spPr>
          <a:xfrm>
            <a:off x="0" y="0"/>
            <a:ext cx="9152357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0" name="Google Shape;290;p49"/>
          <p:cNvSpPr>
            <a:spLocks noGrp="1"/>
          </p:cNvSpPr>
          <p:nvPr>
            <p:ph type="pic" idx="3"/>
          </p:nvPr>
        </p:nvSpPr>
        <p:spPr>
          <a:xfrm>
            <a:off x="1180364" y="1696050"/>
            <a:ext cx="1231010" cy="1331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Iphones Mockup">
  <p:cSld name="3 Iphones Mockup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0"/>
          <p:cNvSpPr>
            <a:spLocks noGrp="1"/>
          </p:cNvSpPr>
          <p:nvPr>
            <p:ph type="pic" idx="2"/>
          </p:nvPr>
        </p:nvSpPr>
        <p:spPr>
          <a:xfrm>
            <a:off x="-2" y="-1"/>
            <a:ext cx="9144002" cy="3186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3" name="Google Shape;293;p50"/>
          <p:cNvSpPr>
            <a:spLocks noGrp="1"/>
          </p:cNvSpPr>
          <p:nvPr>
            <p:ph type="pic" idx="3"/>
          </p:nvPr>
        </p:nvSpPr>
        <p:spPr>
          <a:xfrm>
            <a:off x="558633" y="1338613"/>
            <a:ext cx="564503" cy="160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" name="Google Shape;294;p50"/>
          <p:cNvSpPr>
            <a:spLocks noGrp="1"/>
          </p:cNvSpPr>
          <p:nvPr>
            <p:ph type="pic" idx="4"/>
          </p:nvPr>
        </p:nvSpPr>
        <p:spPr>
          <a:xfrm>
            <a:off x="2490565" y="1338613"/>
            <a:ext cx="563461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5" name="Google Shape;295;p50"/>
          <p:cNvSpPr>
            <a:spLocks noGrp="1"/>
          </p:cNvSpPr>
          <p:nvPr>
            <p:ph type="pic" idx="5"/>
          </p:nvPr>
        </p:nvSpPr>
        <p:spPr>
          <a:xfrm>
            <a:off x="1238294" y="1165208"/>
            <a:ext cx="1143676" cy="2058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-device1">
  <p:cSld name="Mockup-device1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1"/>
          <p:cNvSpPr>
            <a:spLocks noGrp="1"/>
          </p:cNvSpPr>
          <p:nvPr>
            <p:ph type="pic" idx="2"/>
          </p:nvPr>
        </p:nvSpPr>
        <p:spPr>
          <a:xfrm>
            <a:off x="-8658" y="-25982"/>
            <a:ext cx="9158935" cy="3983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51"/>
          <p:cNvSpPr>
            <a:spLocks noGrp="1"/>
          </p:cNvSpPr>
          <p:nvPr>
            <p:ph type="pic" idx="3"/>
          </p:nvPr>
        </p:nvSpPr>
        <p:spPr>
          <a:xfrm>
            <a:off x="3876361" y="1745822"/>
            <a:ext cx="1421533" cy="2515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3_app">
  <p:cSld name="03_app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2"/>
          <p:cNvSpPr>
            <a:spLocks noGrp="1"/>
          </p:cNvSpPr>
          <p:nvPr>
            <p:ph type="pic" idx="2"/>
          </p:nvPr>
        </p:nvSpPr>
        <p:spPr>
          <a:xfrm>
            <a:off x="-2" y="0"/>
            <a:ext cx="9144002" cy="2422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52"/>
          <p:cNvSpPr>
            <a:spLocks noGrp="1"/>
          </p:cNvSpPr>
          <p:nvPr>
            <p:ph type="pic" idx="3"/>
          </p:nvPr>
        </p:nvSpPr>
        <p:spPr>
          <a:xfrm>
            <a:off x="748048" y="891202"/>
            <a:ext cx="564503" cy="160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52"/>
          <p:cNvSpPr>
            <a:spLocks noGrp="1"/>
          </p:cNvSpPr>
          <p:nvPr>
            <p:ph type="pic" idx="4"/>
          </p:nvPr>
        </p:nvSpPr>
        <p:spPr>
          <a:xfrm>
            <a:off x="2679980" y="891203"/>
            <a:ext cx="6023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52"/>
          <p:cNvSpPr>
            <a:spLocks noGrp="1"/>
          </p:cNvSpPr>
          <p:nvPr>
            <p:ph type="pic" idx="5"/>
          </p:nvPr>
        </p:nvSpPr>
        <p:spPr>
          <a:xfrm>
            <a:off x="1427710" y="724515"/>
            <a:ext cx="1168670" cy="206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-Support">
  <p:cSld name="Team-Support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3"/>
          <p:cNvSpPr>
            <a:spLocks noGrp="1"/>
          </p:cNvSpPr>
          <p:nvPr>
            <p:ph type="pic" idx="2"/>
          </p:nvPr>
        </p:nvSpPr>
        <p:spPr>
          <a:xfrm>
            <a:off x="1026123" y="1202261"/>
            <a:ext cx="944957" cy="94410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13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6" name="Google Shape;306;p53"/>
          <p:cNvSpPr>
            <a:spLocks noGrp="1"/>
          </p:cNvSpPr>
          <p:nvPr>
            <p:ph type="pic" idx="3"/>
          </p:nvPr>
        </p:nvSpPr>
        <p:spPr>
          <a:xfrm>
            <a:off x="3100898" y="1194415"/>
            <a:ext cx="944957" cy="94410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13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7" name="Google Shape;307;p53"/>
          <p:cNvSpPr>
            <a:spLocks noGrp="1"/>
          </p:cNvSpPr>
          <p:nvPr>
            <p:ph type="pic" idx="4"/>
          </p:nvPr>
        </p:nvSpPr>
        <p:spPr>
          <a:xfrm>
            <a:off x="5129990" y="1206755"/>
            <a:ext cx="944957" cy="94410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13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" name="Google Shape;308;p53"/>
          <p:cNvSpPr>
            <a:spLocks noGrp="1"/>
          </p:cNvSpPr>
          <p:nvPr>
            <p:ph type="pic" idx="5"/>
          </p:nvPr>
        </p:nvSpPr>
        <p:spPr>
          <a:xfrm>
            <a:off x="7173245" y="1206755"/>
            <a:ext cx="944957" cy="94410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13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9" name="Google Shape;309;p53"/>
          <p:cNvSpPr>
            <a:spLocks noGrp="1"/>
          </p:cNvSpPr>
          <p:nvPr>
            <p:ph type="pic" idx="6"/>
          </p:nvPr>
        </p:nvSpPr>
        <p:spPr>
          <a:xfrm>
            <a:off x="6160693" y="3040693"/>
            <a:ext cx="944957" cy="94410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13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53"/>
          <p:cNvSpPr>
            <a:spLocks noGrp="1"/>
          </p:cNvSpPr>
          <p:nvPr>
            <p:ph type="pic" idx="7"/>
          </p:nvPr>
        </p:nvSpPr>
        <p:spPr>
          <a:xfrm>
            <a:off x="4124651" y="3040693"/>
            <a:ext cx="944957" cy="94410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13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" name="Google Shape;311;p53"/>
          <p:cNvSpPr>
            <a:spLocks noGrp="1"/>
          </p:cNvSpPr>
          <p:nvPr>
            <p:ph type="pic" idx="8"/>
          </p:nvPr>
        </p:nvSpPr>
        <p:spPr>
          <a:xfrm>
            <a:off x="2067054" y="3030035"/>
            <a:ext cx="944957" cy="94410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13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2" name="Google Shape;312;p53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53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0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_clients">
  <p:cSld name="Sta_clients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>
            <a:spLocks noGrp="1"/>
          </p:cNvSpPr>
          <p:nvPr>
            <p:ph type="pic" idx="2"/>
          </p:nvPr>
        </p:nvSpPr>
        <p:spPr>
          <a:xfrm>
            <a:off x="-2" y="0"/>
            <a:ext cx="9144002" cy="371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8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rt-Company">
  <p:cSld name="Start-Company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9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59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mage Placeholder">
  <p:cSld name="Big Image Placeholder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0"/>
          <p:cNvSpPr>
            <a:spLocks noGrp="1"/>
          </p:cNvSpPr>
          <p:nvPr>
            <p:ph type="pic" idx="2"/>
          </p:nvPr>
        </p:nvSpPr>
        <p:spPr>
          <a:xfrm>
            <a:off x="-1191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1575"/>
              <a:buFont typeface="Arial"/>
              <a:buNone/>
              <a:defRPr sz="157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ig_Picture_team-skills">
  <p:cSld name="2_Big_Picture_team-skills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1"/>
          <p:cNvSpPr>
            <a:spLocks noGrp="1"/>
          </p:cNvSpPr>
          <p:nvPr>
            <p:ph type="pic" idx="2"/>
          </p:nvPr>
        </p:nvSpPr>
        <p:spPr>
          <a:xfrm>
            <a:off x="0" y="0"/>
            <a:ext cx="9152357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0" name="Google Shape;340;p61"/>
          <p:cNvSpPr>
            <a:spLocks noGrp="1"/>
          </p:cNvSpPr>
          <p:nvPr>
            <p:ph type="pic" idx="3"/>
          </p:nvPr>
        </p:nvSpPr>
        <p:spPr>
          <a:xfrm>
            <a:off x="1180364" y="1696050"/>
            <a:ext cx="1231010" cy="1331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1" name="Google Shape;341;p61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61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62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62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phone_06_layout">
  <p:cSld name="Iphone_06_layout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63"/>
          <p:cNvSpPr>
            <a:spLocks noGrp="1"/>
          </p:cNvSpPr>
          <p:nvPr>
            <p:ph type="pic" idx="2"/>
          </p:nvPr>
        </p:nvSpPr>
        <p:spPr>
          <a:xfrm>
            <a:off x="3873372" y="1629210"/>
            <a:ext cx="1425196" cy="2523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63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63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cbook_Air_mockup">
  <p:cSld name="macbook_Air_mockup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4"/>
          <p:cNvSpPr>
            <a:spLocks noGrp="1"/>
          </p:cNvSpPr>
          <p:nvPr>
            <p:ph type="pic" idx="2"/>
          </p:nvPr>
        </p:nvSpPr>
        <p:spPr>
          <a:xfrm>
            <a:off x="3099914" y="1663055"/>
            <a:ext cx="2967532" cy="182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64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64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pad_mockup">
  <p:cSld name="ipad_mockup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5"/>
          <p:cNvSpPr>
            <a:spLocks noGrp="1"/>
          </p:cNvSpPr>
          <p:nvPr>
            <p:ph type="pic" idx="2"/>
          </p:nvPr>
        </p:nvSpPr>
        <p:spPr>
          <a:xfrm>
            <a:off x="5631883" y="1342295"/>
            <a:ext cx="2002647" cy="269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Google Shape;356;p65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65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c_Compare">
  <p:cSld name="iMac_Compare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6"/>
          <p:cNvSpPr>
            <a:spLocks noGrp="1"/>
          </p:cNvSpPr>
          <p:nvPr>
            <p:ph type="pic" idx="2"/>
          </p:nvPr>
        </p:nvSpPr>
        <p:spPr>
          <a:xfrm>
            <a:off x="1354204" y="1075366"/>
            <a:ext cx="2203523" cy="1252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0" name="Google Shape;360;p66"/>
          <p:cNvSpPr>
            <a:spLocks noGrp="1"/>
          </p:cNvSpPr>
          <p:nvPr>
            <p:ph type="pic" idx="3"/>
          </p:nvPr>
        </p:nvSpPr>
        <p:spPr>
          <a:xfrm>
            <a:off x="5525136" y="1077845"/>
            <a:ext cx="2203523" cy="1252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1" name="Google Shape;361;p66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66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Individual of the Team">
  <p:cSld name="2_Individual of the Team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7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201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67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67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rt-Company">
  <p:cSld name="Start-Compan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ustom Layout">
  <p:cSld name="9_Custom Layout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8"/>
          <p:cNvSpPr>
            <a:spLocks noGrp="1"/>
          </p:cNvSpPr>
          <p:nvPr>
            <p:ph type="pic" idx="2"/>
          </p:nvPr>
        </p:nvSpPr>
        <p:spPr>
          <a:xfrm>
            <a:off x="759375" y="1407584"/>
            <a:ext cx="685711" cy="685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68"/>
          <p:cNvSpPr>
            <a:spLocks noGrp="1"/>
          </p:cNvSpPr>
          <p:nvPr>
            <p:ph type="pic" idx="3"/>
          </p:nvPr>
        </p:nvSpPr>
        <p:spPr>
          <a:xfrm>
            <a:off x="3233410" y="1407584"/>
            <a:ext cx="685711" cy="685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68"/>
          <p:cNvSpPr>
            <a:spLocks noGrp="1"/>
          </p:cNvSpPr>
          <p:nvPr>
            <p:ph type="pic" idx="4"/>
          </p:nvPr>
        </p:nvSpPr>
        <p:spPr>
          <a:xfrm>
            <a:off x="5624898" y="1407584"/>
            <a:ext cx="685711" cy="685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1" name="Google Shape;371;p68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68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ta Driven">
  <p:cSld name="Data Driven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9"/>
          <p:cNvSpPr>
            <a:spLocks noGrp="1"/>
          </p:cNvSpPr>
          <p:nvPr>
            <p:ph type="pic" idx="2"/>
          </p:nvPr>
        </p:nvSpPr>
        <p:spPr>
          <a:xfrm>
            <a:off x="-1190" y="1357781"/>
            <a:ext cx="9144000" cy="2006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5" name="Google Shape;375;p69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69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70"/>
          <p:cNvSpPr>
            <a:spLocks noGrp="1"/>
          </p:cNvSpPr>
          <p:nvPr>
            <p:ph type="pic" idx="2"/>
          </p:nvPr>
        </p:nvSpPr>
        <p:spPr>
          <a:xfrm>
            <a:off x="1" y="0"/>
            <a:ext cx="5362185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70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70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Image BG">
  <p:cSld name="Full Image BG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6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6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9pPr>
          </a:lstStyle>
          <a:p>
            <a:endParaRPr/>
          </a:p>
        </p:txBody>
      </p:sp>
      <p:sp>
        <p:nvSpPr>
          <p:cNvPr id="93" name="Google Shape;93;p2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246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mage Placeholder">
  <p:cSld name="Big Image Placehol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>
            <a:spLocks noGrp="1"/>
          </p:cNvSpPr>
          <p:nvPr>
            <p:ph type="pic" idx="2"/>
          </p:nvPr>
        </p:nvSpPr>
        <p:spPr>
          <a:xfrm>
            <a:off x="-1191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8D8D8"/>
              </a:buClr>
              <a:buSzPts val="1575"/>
              <a:buFont typeface="Arial"/>
              <a:buNone/>
              <a:defRPr sz="1575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Laptop Project">
  <p:cSld name="1_Laptop Projec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>
            <a:spLocks noGrp="1"/>
          </p:cNvSpPr>
          <p:nvPr>
            <p:ph type="pic" idx="2"/>
          </p:nvPr>
        </p:nvSpPr>
        <p:spPr>
          <a:xfrm>
            <a:off x="5463418" y="1875918"/>
            <a:ext cx="2512311" cy="1563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8A8BC"/>
              </a:buClr>
              <a:buSzPts val="750"/>
              <a:buFont typeface="Arial"/>
              <a:buNone/>
              <a:defRPr sz="750" b="0" i="0" u="none" strike="noStrike" cap="none">
                <a:solidFill>
                  <a:srgbClr val="98A8BC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" name="Google Shape;127;p23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Clients">
  <p:cSld name="Our Clients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>
            <a:spLocks noGrp="1"/>
          </p:cNvSpPr>
          <p:nvPr>
            <p:ph type="pic" idx="2"/>
          </p:nvPr>
        </p:nvSpPr>
        <p:spPr>
          <a:xfrm>
            <a:off x="8659" y="1646743"/>
            <a:ext cx="9144000" cy="1593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4"/>
          <p:cNvSpPr/>
          <p:nvPr/>
        </p:nvSpPr>
        <p:spPr>
          <a:xfrm>
            <a:off x="8634659" y="177514"/>
            <a:ext cx="359722" cy="359629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4275" tIns="17125" rIns="34275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4"/>
          <p:cNvSpPr txBox="1"/>
          <p:nvPr/>
        </p:nvSpPr>
        <p:spPr>
          <a:xfrm>
            <a:off x="8657763" y="227651"/>
            <a:ext cx="324393" cy="230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fld id="{00000000-1234-1234-1234-123412341234}" type="slidenum">
              <a:rPr lang="en-US" sz="105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title"/>
          </p:nvPr>
        </p:nvSpPr>
        <p:spPr>
          <a:xfrm>
            <a:off x="628650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Lato"/>
              <a:buNone/>
              <a:defRPr sz="22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dt" idx="10"/>
          </p:nvPr>
        </p:nvSpPr>
        <p:spPr>
          <a:xfrm>
            <a:off x="628650" y="476726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ftr" idx="11"/>
          </p:nvPr>
        </p:nvSpPr>
        <p:spPr>
          <a:xfrm>
            <a:off x="3028950" y="4767266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xfrm>
            <a:off x="6457950" y="476726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760" r:id="rId3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4"/>
          <p:cNvSpPr txBox="1">
            <a:spLocks noGrp="1"/>
          </p:cNvSpPr>
          <p:nvPr>
            <p:ph type="title"/>
          </p:nvPr>
        </p:nvSpPr>
        <p:spPr>
          <a:xfrm>
            <a:off x="628650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Lato"/>
              <a:buNone/>
              <a:defRPr sz="22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5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54"/>
          <p:cNvSpPr txBox="1">
            <a:spLocks noGrp="1"/>
          </p:cNvSpPr>
          <p:nvPr>
            <p:ph type="dt" idx="10"/>
          </p:nvPr>
        </p:nvSpPr>
        <p:spPr>
          <a:xfrm>
            <a:off x="628650" y="476726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54"/>
          <p:cNvSpPr txBox="1">
            <a:spLocks noGrp="1"/>
          </p:cNvSpPr>
          <p:nvPr>
            <p:ph type="ftr" idx="11"/>
          </p:nvPr>
        </p:nvSpPr>
        <p:spPr>
          <a:xfrm>
            <a:off x="3028950" y="4767266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54"/>
          <p:cNvSpPr txBox="1">
            <a:spLocks noGrp="1"/>
          </p:cNvSpPr>
          <p:nvPr>
            <p:ph type="sldNum" idx="12"/>
          </p:nvPr>
        </p:nvSpPr>
        <p:spPr>
          <a:xfrm>
            <a:off x="6457950" y="476726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197A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2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65181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4.xml"/><Relationship Id="rId5" Type="http://schemas.openxmlformats.org/officeDocument/2006/relationships/hyperlink" Target="http://openclipart.org/detail/170978/camera-icon-by-qubodup-170978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g"/><Relationship Id="rId7" Type="http://schemas.openxmlformats.org/officeDocument/2006/relationships/hyperlink" Target="https://wallpapersite.com/others/movietime-popcorn-film-4k-8k-374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hyperlink" Target="https://www.eremnews.com/news/arab-world/saudi-arabia/1104618" TargetMode="External"/><Relationship Id="rId4" Type="http://schemas.openxmlformats.org/officeDocument/2006/relationships/image" Target="../media/image5.jpg"/><Relationship Id="rId9" Type="http://schemas.openxmlformats.org/officeDocument/2006/relationships/hyperlink" Target="http://openclipart.org/detail/170978/camera-icon-by-qubodup-170978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isc.upenn.edu/data-analytics-penn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standing, holding, playing&#10;&#10;Description automatically generated">
            <a:extLst>
              <a:ext uri="{FF2B5EF4-FFF2-40B4-BE49-F238E27FC236}">
                <a16:creationId xmlns:a16="http://schemas.microsoft.com/office/drawing/2014/main" id="{6BEEE15B-9907-2C47-9F1D-813A31A00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solidFill>
            <a:schemeClr val="bg2"/>
          </a:solidFill>
        </p:spPr>
      </p:pic>
      <p:cxnSp>
        <p:nvCxnSpPr>
          <p:cNvPr id="103" name="Google Shape;103;p3"/>
          <p:cNvCxnSpPr>
            <a:cxnSpLocks/>
          </p:cNvCxnSpPr>
          <p:nvPr/>
        </p:nvCxnSpPr>
        <p:spPr>
          <a:xfrm>
            <a:off x="95416" y="3935188"/>
            <a:ext cx="8920994" cy="0"/>
          </a:xfrm>
          <a:prstGeom prst="straightConnector1">
            <a:avLst/>
          </a:prstGeom>
          <a:noFill/>
          <a:ln w="19050" cap="flat" cmpd="sng">
            <a:solidFill>
              <a:srgbClr val="FFFFFF">
                <a:alpha val="800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4CC8180-B3CC-F448-B783-DFC7AF68271C}"/>
              </a:ext>
            </a:extLst>
          </p:cNvPr>
          <p:cNvSpPr txBox="1"/>
          <p:nvPr/>
        </p:nvSpPr>
        <p:spPr>
          <a:xfrm>
            <a:off x="95416" y="4017496"/>
            <a:ext cx="8920994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0" name="Google Shape;100;p3"/>
          <p:cNvSpPr txBox="1">
            <a:spLocks noGrp="1"/>
          </p:cNvSpPr>
          <p:nvPr>
            <p:ph type="ctrTitle"/>
          </p:nvPr>
        </p:nvSpPr>
        <p:spPr>
          <a:xfrm>
            <a:off x="1450003" y="4057185"/>
            <a:ext cx="3840480" cy="88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l">
              <a:lnSpc>
                <a:spcPct val="115000"/>
              </a:lnSpc>
              <a:buSzPts val="3600"/>
            </a:pPr>
            <a:r>
              <a:rPr lang="en-US" sz="3200" b="1" dirty="0">
                <a:solidFill>
                  <a:srgbClr val="FCA3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Movie</a:t>
            </a:r>
            <a:r>
              <a:rPr lang="en-US" sz="3200" b="1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Monk</a:t>
            </a:r>
            <a:br>
              <a:rPr lang="en-US" sz="2700" b="1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200" b="1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Your own booking platform!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9D43BA-1B13-BF4F-8146-83F10D58E4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52455" y="4092839"/>
            <a:ext cx="978108" cy="803422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101" name="Google Shape;101;p3"/>
          <p:cNvSpPr txBox="1">
            <a:spLocks noGrp="1"/>
          </p:cNvSpPr>
          <p:nvPr>
            <p:ph type="subTitle" idx="1"/>
          </p:nvPr>
        </p:nvSpPr>
        <p:spPr>
          <a:xfrm>
            <a:off x="7110523" y="4023163"/>
            <a:ext cx="2597627" cy="948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buSzPts val="2000"/>
            </a:pPr>
            <a:r>
              <a:rPr lang="en-US" sz="1400" dirty="0">
                <a:solidFill>
                  <a:schemeClr val="tx1"/>
                </a:solidFill>
              </a:rPr>
              <a:t>Ayushi Choudhary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SzPts val="2000"/>
            </a:pPr>
            <a:r>
              <a:rPr lang="en-US" sz="1400" dirty="0">
                <a:solidFill>
                  <a:schemeClr val="tx1"/>
                </a:solidFill>
              </a:rPr>
              <a:t>Harsha Wardhan Reddy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SzPts val="2000"/>
            </a:pPr>
            <a:r>
              <a:rPr lang="en-US" sz="1400" dirty="0">
                <a:solidFill>
                  <a:schemeClr val="tx1"/>
                </a:solidFill>
              </a:rPr>
              <a:t>Pragyan Sharma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SzPts val="2000"/>
            </a:pPr>
            <a:r>
              <a:rPr lang="en-US" sz="1400" dirty="0">
                <a:solidFill>
                  <a:schemeClr val="tx1"/>
                </a:solidFill>
              </a:rPr>
              <a:t>Pratik Khandelwal</a:t>
            </a:r>
          </a:p>
        </p:txBody>
      </p:sp>
      <p:cxnSp>
        <p:nvCxnSpPr>
          <p:cNvPr id="14" name="Google Shape;103;p3">
            <a:extLst>
              <a:ext uri="{FF2B5EF4-FFF2-40B4-BE49-F238E27FC236}">
                <a16:creationId xmlns:a16="http://schemas.microsoft.com/office/drawing/2014/main" id="{7CEBDEB7-C2FE-EF4E-B290-59B17E7402C9}"/>
              </a:ext>
            </a:extLst>
          </p:cNvPr>
          <p:cNvCxnSpPr>
            <a:cxnSpLocks/>
          </p:cNvCxnSpPr>
          <p:nvPr/>
        </p:nvCxnSpPr>
        <p:spPr>
          <a:xfrm>
            <a:off x="95416" y="5036571"/>
            <a:ext cx="8920994" cy="0"/>
          </a:xfrm>
          <a:prstGeom prst="straightConnector1">
            <a:avLst/>
          </a:prstGeom>
          <a:noFill/>
          <a:ln w="19050" cap="flat" cmpd="sng">
            <a:solidFill>
              <a:srgbClr val="FFFFFF">
                <a:alpha val="800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" name="Google Shape;103;p3">
            <a:extLst>
              <a:ext uri="{FF2B5EF4-FFF2-40B4-BE49-F238E27FC236}">
                <a16:creationId xmlns:a16="http://schemas.microsoft.com/office/drawing/2014/main" id="{9C8A6373-262B-E04B-9B7E-F88315D5030F}"/>
              </a:ext>
            </a:extLst>
          </p:cNvPr>
          <p:cNvCxnSpPr>
            <a:cxnSpLocks/>
          </p:cNvCxnSpPr>
          <p:nvPr/>
        </p:nvCxnSpPr>
        <p:spPr>
          <a:xfrm>
            <a:off x="7026295" y="4143079"/>
            <a:ext cx="0" cy="710273"/>
          </a:xfrm>
          <a:prstGeom prst="straightConnector1">
            <a:avLst/>
          </a:prstGeom>
          <a:noFill/>
          <a:ln w="19050" cap="flat" cmpd="sng">
            <a:solidFill>
              <a:srgbClr val="FCA300">
                <a:alpha val="800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93273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560721-578E-4611-8837-ADD23D489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878" y="922213"/>
            <a:ext cx="7017685" cy="3947448"/>
          </a:xfrm>
          <a:prstGeom prst="rect">
            <a:avLst/>
          </a:prstGeom>
        </p:spPr>
      </p:pic>
      <p:sp>
        <p:nvSpPr>
          <p:cNvPr id="5" name="Google Shape;690;p116">
            <a:extLst>
              <a:ext uri="{FF2B5EF4-FFF2-40B4-BE49-F238E27FC236}">
                <a16:creationId xmlns:a16="http://schemas.microsoft.com/office/drawing/2014/main" id="{C49C78F6-3DCB-4E47-B4E3-3003CF3BC168}"/>
              </a:ext>
            </a:extLst>
          </p:cNvPr>
          <p:cNvSpPr/>
          <p:nvPr/>
        </p:nvSpPr>
        <p:spPr>
          <a:xfrm>
            <a:off x="4288527" y="905069"/>
            <a:ext cx="582389" cy="342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4250" tIns="17125" rIns="34250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9BBB5C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" name="Google Shape;723;p117">
            <a:extLst>
              <a:ext uri="{FF2B5EF4-FFF2-40B4-BE49-F238E27FC236}">
                <a16:creationId xmlns:a16="http://schemas.microsoft.com/office/drawing/2014/main" id="{A2825C90-B45A-40D0-B425-50B9C152D112}"/>
              </a:ext>
            </a:extLst>
          </p:cNvPr>
          <p:cNvSpPr txBox="1"/>
          <p:nvPr/>
        </p:nvSpPr>
        <p:spPr>
          <a:xfrm>
            <a:off x="645559" y="181131"/>
            <a:ext cx="7850882" cy="496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25" rIns="34275" bIns="17125" anchor="t" anchorCtr="0">
            <a:noAutofit/>
          </a:bodyPr>
          <a:lstStyle/>
          <a:p>
            <a:pPr lvl="0" algn="ctr">
              <a:buSzPts val="2400"/>
            </a:pPr>
            <a:r>
              <a:rPr lang="en-US" sz="2400" b="1" dirty="0">
                <a:solidFill>
                  <a:schemeClr val="dk2"/>
                </a:solidFill>
              </a:rPr>
              <a:t>MovieMonk Predictive Descriptive</a:t>
            </a:r>
            <a:endParaRPr sz="2400" b="1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3014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2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171450" indent="-171450" algn="ctr">
              <a:spcBef>
                <a:spcPts val="0"/>
              </a:spcBef>
              <a:buSzPts val="9600"/>
              <a:buNone/>
            </a:pPr>
            <a:r>
              <a:rPr lang="en-US" sz="7200" dirty="0">
                <a:solidFill>
                  <a:srgbClr val="FCA3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</a:t>
            </a:r>
            <a:endParaRPr sz="7200" dirty="0">
              <a:solidFill>
                <a:srgbClr val="FCA3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48" name="Google Shape;348;p20"/>
          <p:cNvCxnSpPr/>
          <p:nvPr/>
        </p:nvCxnSpPr>
        <p:spPr>
          <a:xfrm>
            <a:off x="605813" y="2875144"/>
            <a:ext cx="7932375" cy="0"/>
          </a:xfrm>
          <a:prstGeom prst="straightConnector1">
            <a:avLst/>
          </a:prstGeom>
          <a:noFill/>
          <a:ln w="28575" cap="flat" cmpd="sng">
            <a:solidFill>
              <a:srgbClr val="FCA300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366000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8729B8-6B4D-49CC-B369-061984CDDC4C}"/>
              </a:ext>
            </a:extLst>
          </p:cNvPr>
          <p:cNvPicPr/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96"/>
          <a:stretch/>
        </p:blipFill>
        <p:spPr bwMode="auto">
          <a:xfrm>
            <a:off x="519747" y="930275"/>
            <a:ext cx="7904480" cy="40544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Google Shape;983;p126">
            <a:extLst>
              <a:ext uri="{FF2B5EF4-FFF2-40B4-BE49-F238E27FC236}">
                <a16:creationId xmlns:a16="http://schemas.microsoft.com/office/drawing/2014/main" id="{44680E5A-51F3-4613-88A6-3E503D28C9D9}"/>
              </a:ext>
            </a:extLst>
          </p:cNvPr>
          <p:cNvSpPr txBox="1"/>
          <p:nvPr/>
        </p:nvSpPr>
        <p:spPr>
          <a:xfrm>
            <a:off x="651292" y="181131"/>
            <a:ext cx="7861050" cy="49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25" rIns="34275" bIns="171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Appendix: Swimlane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690;p116">
            <a:extLst>
              <a:ext uri="{FF2B5EF4-FFF2-40B4-BE49-F238E27FC236}">
                <a16:creationId xmlns:a16="http://schemas.microsoft.com/office/drawing/2014/main" id="{32859444-A8F2-482F-8205-4FF265CE5C01}"/>
              </a:ext>
            </a:extLst>
          </p:cNvPr>
          <p:cNvSpPr/>
          <p:nvPr/>
        </p:nvSpPr>
        <p:spPr>
          <a:xfrm>
            <a:off x="4288527" y="905069"/>
            <a:ext cx="582389" cy="342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4250" tIns="17125" rIns="34250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9BBB5C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40693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982;p126">
            <a:extLst>
              <a:ext uri="{FF2B5EF4-FFF2-40B4-BE49-F238E27FC236}">
                <a16:creationId xmlns:a16="http://schemas.microsoft.com/office/drawing/2014/main" id="{528A4550-E010-C747-BBA0-29BF7510B996}"/>
              </a:ext>
            </a:extLst>
          </p:cNvPr>
          <p:cNvGrpSpPr/>
          <p:nvPr/>
        </p:nvGrpSpPr>
        <p:grpSpPr>
          <a:xfrm>
            <a:off x="651292" y="181131"/>
            <a:ext cx="7861050" cy="779681"/>
            <a:chOff x="1713018" y="483017"/>
            <a:chExt cx="20962800" cy="2079150"/>
          </a:xfrm>
        </p:grpSpPr>
        <p:sp>
          <p:nvSpPr>
            <p:cNvPr id="4" name="Google Shape;983;p126">
              <a:extLst>
                <a:ext uri="{FF2B5EF4-FFF2-40B4-BE49-F238E27FC236}">
                  <a16:creationId xmlns:a16="http://schemas.microsoft.com/office/drawing/2014/main" id="{C8A0E398-2459-2D40-8DAB-AA7F751BEBF5}"/>
                </a:ext>
              </a:extLst>
            </p:cNvPr>
            <p:cNvSpPr txBox="1"/>
            <p:nvPr/>
          </p:nvSpPr>
          <p:spPr>
            <a:xfrm>
              <a:off x="1713018" y="483017"/>
              <a:ext cx="20962800" cy="132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75" tIns="17125" rIns="34275" bIns="17125" anchor="t" anchorCtr="0">
              <a:noAutofit/>
            </a:bodyPr>
            <a:lstStyle/>
            <a:p>
              <a:pPr lvl="0" algn="ctr">
                <a:buSzPts val="2400"/>
              </a:pPr>
              <a:r>
                <a:rPr lang="en-US" sz="2400" b="1" dirty="0">
                  <a:solidFill>
                    <a:schemeClr val="dk1"/>
                  </a:solidFill>
                </a:rPr>
                <a:t>Appendix : </a:t>
              </a:r>
              <a:r>
                <a:rPr lang="en-US" sz="2400" b="1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OLTP Schema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984;p126">
              <a:extLst>
                <a:ext uri="{FF2B5EF4-FFF2-40B4-BE49-F238E27FC236}">
                  <a16:creationId xmlns:a16="http://schemas.microsoft.com/office/drawing/2014/main" id="{B5B318DC-E850-F84A-9952-7AE8304A8AE6}"/>
                </a:ext>
              </a:extLst>
            </p:cNvPr>
            <p:cNvSpPr/>
            <p:nvPr/>
          </p:nvSpPr>
          <p:spPr>
            <a:xfrm>
              <a:off x="11412311" y="2470667"/>
              <a:ext cx="15531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34250" tIns="17125" rIns="34250" bIns="171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9BBB5C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6206C918-7326-384C-8699-4E7C061C2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8986" y="572494"/>
            <a:ext cx="4621493" cy="438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316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83;p126">
            <a:extLst>
              <a:ext uri="{FF2B5EF4-FFF2-40B4-BE49-F238E27FC236}">
                <a16:creationId xmlns:a16="http://schemas.microsoft.com/office/drawing/2014/main" id="{F4ED9758-D27F-4475-B598-13895B5C6BE0}"/>
              </a:ext>
            </a:extLst>
          </p:cNvPr>
          <p:cNvSpPr txBox="1"/>
          <p:nvPr/>
        </p:nvSpPr>
        <p:spPr>
          <a:xfrm>
            <a:off x="651292" y="181131"/>
            <a:ext cx="7861050" cy="49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25" rIns="34275" bIns="17125" anchor="t" anchorCtr="0">
            <a:noAutofit/>
          </a:bodyPr>
          <a:lstStyle/>
          <a:p>
            <a:pPr lvl="0" algn="ctr">
              <a:buSzPts val="2400"/>
            </a:pPr>
            <a:r>
              <a:rPr lang="en-US" sz="2400" b="1" dirty="0">
                <a:solidFill>
                  <a:schemeClr val="dk1"/>
                </a:solidFill>
              </a:rPr>
              <a:t>Appendix : 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Pentaho Warehouse Job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690;p116">
            <a:extLst>
              <a:ext uri="{FF2B5EF4-FFF2-40B4-BE49-F238E27FC236}">
                <a16:creationId xmlns:a16="http://schemas.microsoft.com/office/drawing/2014/main" id="{E3F269E3-3C8F-4462-B561-D5A8DAD9F675}"/>
              </a:ext>
            </a:extLst>
          </p:cNvPr>
          <p:cNvSpPr/>
          <p:nvPr/>
        </p:nvSpPr>
        <p:spPr>
          <a:xfrm>
            <a:off x="4288527" y="905069"/>
            <a:ext cx="582389" cy="342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4250" tIns="17125" rIns="34250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9BBB5C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8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7E06206C-7833-4047-A751-F94BE0933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310" y="1094191"/>
            <a:ext cx="7089379" cy="3747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409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0;p116">
            <a:extLst>
              <a:ext uri="{FF2B5EF4-FFF2-40B4-BE49-F238E27FC236}">
                <a16:creationId xmlns:a16="http://schemas.microsoft.com/office/drawing/2014/main" id="{E3F269E3-3C8F-4462-B561-D5A8DAD9F675}"/>
              </a:ext>
            </a:extLst>
          </p:cNvPr>
          <p:cNvSpPr/>
          <p:nvPr/>
        </p:nvSpPr>
        <p:spPr>
          <a:xfrm>
            <a:off x="4288527" y="905069"/>
            <a:ext cx="582389" cy="342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4250" tIns="17125" rIns="34250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9BBB5C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44C00E74-184B-4998-A833-5EC2B740A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247" y="1282526"/>
            <a:ext cx="6435862" cy="3701274"/>
          </a:xfrm>
          <a:prstGeom prst="rect">
            <a:avLst/>
          </a:prstGeom>
        </p:spPr>
      </p:pic>
      <p:sp>
        <p:nvSpPr>
          <p:cNvPr id="6" name="Google Shape;983;p126">
            <a:extLst>
              <a:ext uri="{FF2B5EF4-FFF2-40B4-BE49-F238E27FC236}">
                <a16:creationId xmlns:a16="http://schemas.microsoft.com/office/drawing/2014/main" id="{2B4FEA42-992F-40C9-92C9-861AE25AE32E}"/>
              </a:ext>
            </a:extLst>
          </p:cNvPr>
          <p:cNvSpPr txBox="1"/>
          <p:nvPr/>
        </p:nvSpPr>
        <p:spPr>
          <a:xfrm>
            <a:off x="651292" y="181131"/>
            <a:ext cx="7861050" cy="49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25" rIns="34275" bIns="17125" anchor="t" anchorCtr="0">
            <a:noAutofit/>
          </a:bodyPr>
          <a:lstStyle/>
          <a:p>
            <a:pPr lvl="0" algn="ctr">
              <a:buSzPts val="2400"/>
            </a:pPr>
            <a:r>
              <a:rPr lang="en-US" sz="2400" b="1" dirty="0">
                <a:solidFill>
                  <a:schemeClr val="dk1"/>
                </a:solidFill>
              </a:rPr>
              <a:t>Appendix : 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Pentaho Warehouse Job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37534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226F8C7-1B05-9F47-B8AC-266B83CBE7CF}"/>
              </a:ext>
            </a:extLst>
          </p:cNvPr>
          <p:cNvSpPr txBox="1">
            <a:spLocks/>
          </p:cNvSpPr>
          <p:nvPr/>
        </p:nvSpPr>
        <p:spPr>
          <a:xfrm>
            <a:off x="357158" y="87357"/>
            <a:ext cx="8358246" cy="795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25" rIns="34275" bIns="171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buSzPts val="2400"/>
              <a:defRPr sz="2400" b="1">
                <a:solidFill>
                  <a:schemeClr val="dk1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Agenda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8093F0-A009-7F46-B7D2-173A8459FEC2}"/>
              </a:ext>
            </a:extLst>
          </p:cNvPr>
          <p:cNvSpPr/>
          <p:nvPr/>
        </p:nvSpPr>
        <p:spPr>
          <a:xfrm>
            <a:off x="545515" y="882711"/>
            <a:ext cx="4619338" cy="2179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Introduction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Data pipeline and architecture 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Schemas (OLTP, ODS, WH)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Helvetica" pitchFamily="2" charset="0"/>
              </a:rPr>
              <a:t>Business Metrics (Tableau)</a:t>
            </a:r>
          </a:p>
        </p:txBody>
      </p:sp>
      <p:pic>
        <p:nvPicPr>
          <p:cNvPr id="5" name="Google Shape;111;p4">
            <a:extLst>
              <a:ext uri="{FF2B5EF4-FFF2-40B4-BE49-F238E27FC236}">
                <a16:creationId xmlns:a16="http://schemas.microsoft.com/office/drawing/2014/main" id="{863C0AC8-A127-A148-979B-0037A9BDCC4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28044" y="1738364"/>
            <a:ext cx="2968846" cy="3004457"/>
          </a:xfrm>
          <a:prstGeom prst="rect">
            <a:avLst/>
          </a:prstGeom>
          <a:solidFill>
            <a:srgbClr val="FCA300"/>
          </a:solidFill>
          <a:ln>
            <a:noFill/>
          </a:ln>
        </p:spPr>
      </p:pic>
      <p:sp>
        <p:nvSpPr>
          <p:cNvPr id="6" name="Google Shape;603;p113">
            <a:extLst>
              <a:ext uri="{FF2B5EF4-FFF2-40B4-BE49-F238E27FC236}">
                <a16:creationId xmlns:a16="http://schemas.microsoft.com/office/drawing/2014/main" id="{706BDEBB-6358-4B3C-BB6C-E91367DE11AF}"/>
              </a:ext>
            </a:extLst>
          </p:cNvPr>
          <p:cNvSpPr/>
          <p:nvPr/>
        </p:nvSpPr>
        <p:spPr>
          <a:xfrm>
            <a:off x="4260041" y="852614"/>
            <a:ext cx="582389" cy="342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4250" tIns="17125" rIns="34250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9BBB5C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07188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13"/>
          <p:cNvSpPr/>
          <p:nvPr/>
        </p:nvSpPr>
        <p:spPr>
          <a:xfrm>
            <a:off x="2544047" y="912135"/>
            <a:ext cx="3985793" cy="1976487"/>
          </a:xfrm>
          <a:prstGeom prst="rect">
            <a:avLst/>
          </a:prstGeom>
          <a:solidFill>
            <a:srgbClr val="FCA300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113"/>
          <p:cNvSpPr txBox="1"/>
          <p:nvPr/>
        </p:nvSpPr>
        <p:spPr>
          <a:xfrm>
            <a:off x="87795" y="2996730"/>
            <a:ext cx="2732359" cy="159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1" algn="ctr"/>
            <a:r>
              <a:rPr lang="en-US" sz="1200" b="1" dirty="0">
                <a:solidFill>
                  <a:schemeClr val="tx1"/>
                </a:solidFill>
                <a:latin typeface="Helvetica" pitchFamily="2" charset="0"/>
              </a:rPr>
              <a:t>Customers</a:t>
            </a:r>
          </a:p>
          <a:p>
            <a:pPr lvl="1" algn="ctr"/>
            <a:endParaRPr lang="en-US" sz="1200" dirty="0">
              <a:solidFill>
                <a:schemeClr val="tx1"/>
              </a:solidFill>
              <a:latin typeface="Helvetica" pitchFamily="2" charset="0"/>
            </a:endParaRP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Helvetica" pitchFamily="2" charset="0"/>
              </a:rPr>
              <a:t>One-stop solution for bookings and cancellation.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Helvetica" pitchFamily="2" charset="0"/>
              </a:rPr>
              <a:t>Access to information: top movie releases, viewer ratings etc.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Helvetica" pitchFamily="2" charset="0"/>
              </a:rPr>
              <a:t>Opportunity to save costs by applying promos and offers.</a:t>
            </a:r>
          </a:p>
        </p:txBody>
      </p:sp>
      <p:sp>
        <p:nvSpPr>
          <p:cNvPr id="599" name="Google Shape;599;p113"/>
          <p:cNvSpPr txBox="1"/>
          <p:nvPr/>
        </p:nvSpPr>
        <p:spPr>
          <a:xfrm>
            <a:off x="3177577" y="2120298"/>
            <a:ext cx="2907951" cy="617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FFFFFF"/>
              </a:buClr>
              <a:buSzPts val="900"/>
            </a:pPr>
            <a:r>
              <a:rPr lang="en-US" sz="1300" dirty="0">
                <a:solidFill>
                  <a:schemeClr val="bg1"/>
                </a:solidFill>
                <a:latin typeface="Helvetica" pitchFamily="2" charset="0"/>
              </a:rPr>
              <a:t>Online movie booking aggregator system that allows movie bookings at theaters across multiple locations.</a:t>
            </a:r>
            <a:br>
              <a:rPr lang="en-US" sz="1300" b="0" i="0" u="none" strike="noStrike" cap="none" dirty="0">
                <a:solidFill>
                  <a:schemeClr val="bg1"/>
                </a:solidFill>
                <a:latin typeface="Helvetica" pitchFamily="2" charset="0"/>
                <a:sym typeface="Arial"/>
              </a:rPr>
            </a:br>
            <a:endParaRPr sz="1300" b="0" i="0" u="none" strike="noStrike" cap="none" dirty="0">
              <a:solidFill>
                <a:schemeClr val="bg1"/>
              </a:solidFill>
              <a:latin typeface="Helvetica" pitchFamily="2" charset="0"/>
              <a:sym typeface="Arial"/>
            </a:endParaRPr>
          </a:p>
        </p:txBody>
      </p:sp>
      <p:sp>
        <p:nvSpPr>
          <p:cNvPr id="600" name="Google Shape;600;p113"/>
          <p:cNvSpPr txBox="1"/>
          <p:nvPr/>
        </p:nvSpPr>
        <p:spPr>
          <a:xfrm>
            <a:off x="3482673" y="1747857"/>
            <a:ext cx="2172348" cy="31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75"/>
              <a:buFont typeface="Arial"/>
              <a:buNone/>
            </a:pPr>
            <a:r>
              <a:rPr lang="en-US" sz="1575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Founded Since 2018 </a:t>
            </a:r>
            <a:endParaRPr sz="1575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1" name="Google Shape;601;p113"/>
          <p:cNvGrpSpPr/>
          <p:nvPr/>
        </p:nvGrpSpPr>
        <p:grpSpPr>
          <a:xfrm>
            <a:off x="615046" y="107245"/>
            <a:ext cx="7852767" cy="779658"/>
            <a:chOff x="1692324" y="483017"/>
            <a:chExt cx="20940712" cy="2079087"/>
          </a:xfrm>
        </p:grpSpPr>
        <p:sp>
          <p:nvSpPr>
            <p:cNvPr id="602" name="Google Shape;602;p113"/>
            <p:cNvSpPr txBox="1"/>
            <p:nvPr/>
          </p:nvSpPr>
          <p:spPr>
            <a:xfrm>
              <a:off x="1692324" y="483017"/>
              <a:ext cx="20940712" cy="13234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75" tIns="17125" rIns="34275" bIns="171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algn="ctr">
                <a:buSzPts val="2400"/>
                <a:defRPr sz="2400" b="1">
                  <a:solidFill>
                    <a:schemeClr val="dk1"/>
                  </a:solidFill>
                </a:defRPr>
              </a:lvl1pPr>
            </a:lstStyle>
            <a:p>
              <a:r>
                <a:rPr lang="en-US" dirty="0"/>
                <a:t>MovieMonk</a:t>
              </a:r>
              <a:endParaRPr dirty="0"/>
            </a:p>
          </p:txBody>
        </p:sp>
        <p:sp>
          <p:nvSpPr>
            <p:cNvPr id="603" name="Google Shape;603;p113"/>
            <p:cNvSpPr/>
            <p:nvPr/>
          </p:nvSpPr>
          <p:spPr>
            <a:xfrm>
              <a:off x="11412311" y="2470667"/>
              <a:ext cx="1553038" cy="914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34250" tIns="17125" rIns="34250" bIns="171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9BBB5C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604" name="Google Shape;604;p113"/>
            <p:cNvSpPr txBox="1"/>
            <p:nvPr/>
          </p:nvSpPr>
          <p:spPr>
            <a:xfrm>
              <a:off x="6361236" y="1634834"/>
              <a:ext cx="11655185" cy="8391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550" tIns="40775" rIns="81550" bIns="4077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960"/>
                <a:buFont typeface="Arial"/>
                <a:buNone/>
              </a:pPr>
              <a:r>
                <a:rPr lang="en-US" sz="960" b="0" i="1" u="none" strike="noStrike" cap="none" dirty="0">
                  <a:solidFill>
                    <a:schemeClr val="dk2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Your own movie booking station</a:t>
              </a:r>
              <a:br>
                <a:rPr lang="en-US" sz="480" b="0" i="0" u="none" strike="noStrike" cap="none" dirty="0">
                  <a:solidFill>
                    <a:schemeClr val="dk2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</a:br>
              <a:endParaRPr sz="465" b="0" i="0" u="none" strike="noStrike" cap="none" dirty="0">
                <a:solidFill>
                  <a:srgbClr val="1EA18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5" name="Google Shape;605;p11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84" r="283"/>
          <a:stretch/>
        </p:blipFill>
        <p:spPr>
          <a:xfrm>
            <a:off x="1" y="912135"/>
            <a:ext cx="2483276" cy="1976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Placeholder 6" descr="A picture containing indoor, room, television, sitting&#10;&#10;Description automatically generated">
            <a:extLst>
              <a:ext uri="{FF2B5EF4-FFF2-40B4-BE49-F238E27FC236}">
                <a16:creationId xmlns:a16="http://schemas.microsoft.com/office/drawing/2014/main" id="{E93B03D2-4625-4C41-8526-C0D17F9A0D7B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0864" r="10864"/>
          <a:stretch>
            <a:fillRect/>
          </a:stretch>
        </p:blipFill>
        <p:spPr>
          <a:xfrm>
            <a:off x="6121948" y="912135"/>
            <a:ext cx="3010007" cy="1976487"/>
          </a:xfrm>
        </p:spPr>
      </p:pic>
      <p:pic>
        <p:nvPicPr>
          <p:cNvPr id="11" name="Picture 10" descr="A picture containing table, sitting, food, decorated&#10;&#10;Description automatically generated">
            <a:extLst>
              <a:ext uri="{FF2B5EF4-FFF2-40B4-BE49-F238E27FC236}">
                <a16:creationId xmlns:a16="http://schemas.microsoft.com/office/drawing/2014/main" id="{90112F31-9812-0E4D-8850-B8A58ADA85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0" y="912135"/>
            <a:ext cx="2907951" cy="19764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543FB7D-66E4-D942-B4EC-F56824DD91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4187459" y="1103816"/>
            <a:ext cx="768714" cy="631425"/>
          </a:xfrm>
          <a:prstGeom prst="rect">
            <a:avLst/>
          </a:prstGeom>
          <a:solidFill>
            <a:srgbClr val="FCA300"/>
          </a:solidFill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641DFD3-BD2B-7E4A-B620-8D17D33E3F30}"/>
              </a:ext>
            </a:extLst>
          </p:cNvPr>
          <p:cNvSpPr/>
          <p:nvPr/>
        </p:nvSpPr>
        <p:spPr>
          <a:xfrm>
            <a:off x="3155529" y="3007787"/>
            <a:ext cx="27914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1200" b="1" dirty="0">
                <a:solidFill>
                  <a:schemeClr val="tx1"/>
                </a:solidFill>
                <a:latin typeface="Helvetica" pitchFamily="2" charset="0"/>
              </a:rPr>
              <a:t>Theaters </a:t>
            </a:r>
          </a:p>
          <a:p>
            <a:pPr lvl="1" algn="ctr"/>
            <a:endParaRPr lang="en-US" sz="1200" b="1" dirty="0">
              <a:solidFill>
                <a:schemeClr val="tx1"/>
              </a:solidFill>
              <a:latin typeface="Helvetica" pitchFamily="2" charset="0"/>
            </a:endParaRPr>
          </a:p>
          <a:p>
            <a:pPr lvl="1"/>
            <a:r>
              <a:rPr lang="en-US" sz="1200" dirty="0">
                <a:solidFill>
                  <a:schemeClr val="tx1"/>
                </a:solidFill>
                <a:latin typeface="Helvetica" pitchFamily="2" charset="0"/>
              </a:rPr>
              <a:t>Access to measure and analyze performance across all registered locations on different levels including customers, movies etc.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0C6C77-D14A-7545-83B0-584074E56860}"/>
              </a:ext>
            </a:extLst>
          </p:cNvPr>
          <p:cNvSpPr/>
          <p:nvPr/>
        </p:nvSpPr>
        <p:spPr>
          <a:xfrm>
            <a:off x="6264793" y="3007787"/>
            <a:ext cx="279141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1200" b="1" dirty="0">
                <a:solidFill>
                  <a:schemeClr val="tx1"/>
                </a:solidFill>
                <a:latin typeface="Helvetica" pitchFamily="2" charset="0"/>
              </a:rPr>
              <a:t>MovieMonk Analysis</a:t>
            </a:r>
          </a:p>
          <a:p>
            <a:pPr lvl="1" algn="ctr"/>
            <a:endParaRPr lang="en-US" sz="1200" b="1" dirty="0">
              <a:solidFill>
                <a:schemeClr val="tx1"/>
              </a:solidFill>
              <a:latin typeface="Helvetica" pitchFamily="2" charset="0"/>
            </a:endParaRPr>
          </a:p>
          <a:p>
            <a:pPr lvl="1"/>
            <a:r>
              <a:rPr lang="en-US" sz="1200" dirty="0">
                <a:solidFill>
                  <a:schemeClr val="tx1"/>
                </a:solidFill>
                <a:latin typeface="Helvetica" pitchFamily="2" charset="0"/>
              </a:rPr>
              <a:t>Access to analyze key business metrics such as revenue generated from theaters and customers, performance and prediction on an annual/monthly/weekly basis,  etc.</a:t>
            </a:r>
          </a:p>
        </p:txBody>
      </p:sp>
      <p:cxnSp>
        <p:nvCxnSpPr>
          <p:cNvPr id="17" name="Google Shape;103;p3">
            <a:extLst>
              <a:ext uri="{FF2B5EF4-FFF2-40B4-BE49-F238E27FC236}">
                <a16:creationId xmlns:a16="http://schemas.microsoft.com/office/drawing/2014/main" id="{E7534F44-BA4E-F348-9F4F-CC2FE9689F29}"/>
              </a:ext>
            </a:extLst>
          </p:cNvPr>
          <p:cNvCxnSpPr>
            <a:cxnSpLocks/>
          </p:cNvCxnSpPr>
          <p:nvPr/>
        </p:nvCxnSpPr>
        <p:spPr>
          <a:xfrm>
            <a:off x="2890217" y="912135"/>
            <a:ext cx="17734" cy="3991461"/>
          </a:xfrm>
          <a:prstGeom prst="straightConnector1">
            <a:avLst/>
          </a:prstGeom>
          <a:noFill/>
          <a:ln w="19050" cap="flat" cmpd="sng">
            <a:solidFill>
              <a:schemeClr val="bg1">
                <a:lumMod val="50000"/>
                <a:alpha val="8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1" name="Google Shape;103;p3">
            <a:extLst>
              <a:ext uri="{FF2B5EF4-FFF2-40B4-BE49-F238E27FC236}">
                <a16:creationId xmlns:a16="http://schemas.microsoft.com/office/drawing/2014/main" id="{33AA55CF-D1D0-0F47-89E2-DE30393CF4E7}"/>
              </a:ext>
            </a:extLst>
          </p:cNvPr>
          <p:cNvCxnSpPr>
            <a:cxnSpLocks/>
          </p:cNvCxnSpPr>
          <p:nvPr/>
        </p:nvCxnSpPr>
        <p:spPr>
          <a:xfrm>
            <a:off x="6121948" y="912135"/>
            <a:ext cx="0" cy="3991461"/>
          </a:xfrm>
          <a:prstGeom prst="straightConnector1">
            <a:avLst/>
          </a:prstGeom>
          <a:noFill/>
          <a:ln w="19050" cap="flat" cmpd="sng">
            <a:solidFill>
              <a:schemeClr val="bg1">
                <a:lumMod val="50000"/>
                <a:alpha val="8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it board&#10;&#10;Description automatically generated">
            <a:extLst>
              <a:ext uri="{FF2B5EF4-FFF2-40B4-BE49-F238E27FC236}">
                <a16:creationId xmlns:a16="http://schemas.microsoft.com/office/drawing/2014/main" id="{879D7D89-ED88-1D48-A312-F5C2AA627B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1191" y="1278304"/>
            <a:ext cx="9145191" cy="3016127"/>
          </a:xfrm>
          <a:prstGeom prst="rect">
            <a:avLst/>
          </a:prstGeom>
        </p:spPr>
      </p:pic>
      <p:sp>
        <p:nvSpPr>
          <p:cNvPr id="667" name="Google Shape;667;p116"/>
          <p:cNvSpPr/>
          <p:nvPr/>
        </p:nvSpPr>
        <p:spPr>
          <a:xfrm>
            <a:off x="-1191" y="1278304"/>
            <a:ext cx="9149306" cy="3016127"/>
          </a:xfrm>
          <a:prstGeom prst="rect">
            <a:avLst/>
          </a:prstGeom>
          <a:solidFill>
            <a:srgbClr val="222A34">
              <a:alpha val="78431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p116"/>
          <p:cNvSpPr/>
          <p:nvPr/>
        </p:nvSpPr>
        <p:spPr>
          <a:xfrm>
            <a:off x="5970920" y="2719107"/>
            <a:ext cx="2316902" cy="15863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445469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69" name="Google Shape;669;p116"/>
          <p:cNvSpPr/>
          <p:nvPr/>
        </p:nvSpPr>
        <p:spPr>
          <a:xfrm>
            <a:off x="4231319" y="2720555"/>
            <a:ext cx="2214029" cy="158321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445469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70" name="Google Shape;670;p116"/>
          <p:cNvSpPr/>
          <p:nvPr/>
        </p:nvSpPr>
        <p:spPr>
          <a:xfrm>
            <a:off x="2601440" y="2719106"/>
            <a:ext cx="2053703" cy="15933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445469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71" name="Google Shape;671;p116"/>
          <p:cNvSpPr/>
          <p:nvPr/>
        </p:nvSpPr>
        <p:spPr>
          <a:xfrm>
            <a:off x="882858" y="2719106"/>
            <a:ext cx="1864740" cy="16046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rgbClr val="445469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672" name="Google Shape;672;p116"/>
          <p:cNvGrpSpPr/>
          <p:nvPr/>
        </p:nvGrpSpPr>
        <p:grpSpPr>
          <a:xfrm>
            <a:off x="846955" y="2618397"/>
            <a:ext cx="360070" cy="360164"/>
            <a:chOff x="2255370" y="6982392"/>
            <a:chExt cx="960187" cy="960436"/>
          </a:xfrm>
        </p:grpSpPr>
        <p:sp>
          <p:nvSpPr>
            <p:cNvPr id="673" name="Google Shape;673;p116"/>
            <p:cNvSpPr/>
            <p:nvPr/>
          </p:nvSpPr>
          <p:spPr>
            <a:xfrm>
              <a:off x="2255370" y="6982392"/>
              <a:ext cx="960187" cy="960436"/>
            </a:xfrm>
            <a:custGeom>
              <a:avLst/>
              <a:gdLst/>
              <a:ahLst/>
              <a:cxnLst/>
              <a:rect l="l" t="t" r="r" b="b"/>
              <a:pathLst>
                <a:path w="19679" h="19679" extrusionOk="0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445469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74" name="Google Shape;674;p116"/>
            <p:cNvSpPr/>
            <p:nvPr/>
          </p:nvSpPr>
          <p:spPr>
            <a:xfrm>
              <a:off x="2550688" y="7255500"/>
              <a:ext cx="414109" cy="414214"/>
            </a:xfrm>
            <a:custGeom>
              <a:avLst/>
              <a:gdLst/>
              <a:ahLst/>
              <a:cxnLst/>
              <a:rect l="l" t="t" r="r" b="b"/>
              <a:pathLst>
                <a:path w="19679" h="19679" extrusionOk="0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445469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675" name="Google Shape;675;p116"/>
          <p:cNvGrpSpPr/>
          <p:nvPr/>
        </p:nvGrpSpPr>
        <p:grpSpPr>
          <a:xfrm>
            <a:off x="6361798" y="2618397"/>
            <a:ext cx="360070" cy="360164"/>
            <a:chOff x="17184419" y="6982392"/>
            <a:chExt cx="960187" cy="960436"/>
          </a:xfrm>
        </p:grpSpPr>
        <p:sp>
          <p:nvSpPr>
            <p:cNvPr id="676" name="Google Shape;676;p116"/>
            <p:cNvSpPr/>
            <p:nvPr/>
          </p:nvSpPr>
          <p:spPr>
            <a:xfrm>
              <a:off x="17184419" y="6982392"/>
              <a:ext cx="960187" cy="960436"/>
            </a:xfrm>
            <a:custGeom>
              <a:avLst/>
              <a:gdLst/>
              <a:ahLst/>
              <a:cxnLst/>
              <a:rect l="l" t="t" r="r" b="b"/>
              <a:pathLst>
                <a:path w="19679" h="19679" extrusionOk="0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4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445469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77" name="Google Shape;677;p116"/>
            <p:cNvSpPr/>
            <p:nvPr/>
          </p:nvSpPr>
          <p:spPr>
            <a:xfrm>
              <a:off x="17457458" y="7255500"/>
              <a:ext cx="414109" cy="414214"/>
            </a:xfrm>
            <a:custGeom>
              <a:avLst/>
              <a:gdLst/>
              <a:ahLst/>
              <a:cxnLst/>
              <a:rect l="l" t="t" r="r" b="b"/>
              <a:pathLst>
                <a:path w="19679" h="19679" extrusionOk="0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445469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678" name="Google Shape;678;p116"/>
          <p:cNvGrpSpPr/>
          <p:nvPr/>
        </p:nvGrpSpPr>
        <p:grpSpPr>
          <a:xfrm>
            <a:off x="2709814" y="2618397"/>
            <a:ext cx="360070" cy="360164"/>
            <a:chOff x="7222994" y="6982392"/>
            <a:chExt cx="960187" cy="960436"/>
          </a:xfrm>
        </p:grpSpPr>
        <p:sp>
          <p:nvSpPr>
            <p:cNvPr id="679" name="Google Shape;679;p116"/>
            <p:cNvSpPr/>
            <p:nvPr/>
          </p:nvSpPr>
          <p:spPr>
            <a:xfrm>
              <a:off x="7222994" y="6982392"/>
              <a:ext cx="960187" cy="960436"/>
            </a:xfrm>
            <a:custGeom>
              <a:avLst/>
              <a:gdLst/>
              <a:ahLst/>
              <a:cxnLst/>
              <a:rect l="l" t="t" r="r" b="b"/>
              <a:pathLst>
                <a:path w="19679" h="19679" extrusionOk="0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2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445469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0" name="Google Shape;680;p116"/>
            <p:cNvSpPr/>
            <p:nvPr/>
          </p:nvSpPr>
          <p:spPr>
            <a:xfrm>
              <a:off x="7496033" y="7255500"/>
              <a:ext cx="414109" cy="414214"/>
            </a:xfrm>
            <a:custGeom>
              <a:avLst/>
              <a:gdLst/>
              <a:ahLst/>
              <a:cxnLst/>
              <a:rect l="l" t="t" r="r" b="b"/>
              <a:pathLst>
                <a:path w="19679" h="19679" extrusionOk="0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445469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681" name="Google Shape;681;p116"/>
          <p:cNvGrpSpPr/>
          <p:nvPr/>
        </p:nvGrpSpPr>
        <p:grpSpPr>
          <a:xfrm>
            <a:off x="4596850" y="2618397"/>
            <a:ext cx="359216" cy="360164"/>
            <a:chOff x="12255091" y="6982392"/>
            <a:chExt cx="957910" cy="960436"/>
          </a:xfrm>
        </p:grpSpPr>
        <p:sp>
          <p:nvSpPr>
            <p:cNvPr id="682" name="Google Shape;682;p116"/>
            <p:cNvSpPr/>
            <p:nvPr/>
          </p:nvSpPr>
          <p:spPr>
            <a:xfrm>
              <a:off x="12255091" y="6982392"/>
              <a:ext cx="957910" cy="960436"/>
            </a:xfrm>
            <a:custGeom>
              <a:avLst/>
              <a:gdLst/>
              <a:ahLst/>
              <a:cxnLst/>
              <a:rect l="l" t="t" r="r" b="b"/>
              <a:pathLst>
                <a:path w="19679" h="19679" extrusionOk="0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3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445469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3" name="Google Shape;683;p116"/>
            <p:cNvSpPr/>
            <p:nvPr/>
          </p:nvSpPr>
          <p:spPr>
            <a:xfrm>
              <a:off x="12525854" y="7255500"/>
              <a:ext cx="416385" cy="414214"/>
            </a:xfrm>
            <a:custGeom>
              <a:avLst/>
              <a:gdLst/>
              <a:ahLst/>
              <a:cxnLst/>
              <a:rect l="l" t="t" r="r" b="b"/>
              <a:pathLst>
                <a:path w="19679" h="19679" extrusionOk="0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endParaRPr sz="2100" b="0" i="0" u="none" strike="noStrike" cap="none">
                <a:solidFill>
                  <a:srgbClr val="445469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84" name="Google Shape;684;p116"/>
          <p:cNvSpPr/>
          <p:nvPr/>
        </p:nvSpPr>
        <p:spPr>
          <a:xfrm rot="-11">
            <a:off x="933762" y="2461739"/>
            <a:ext cx="186880" cy="1250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36" y="21599"/>
                </a:moveTo>
                <a:cubicBezTo>
                  <a:pt x="969" y="21599"/>
                  <a:pt x="657" y="21365"/>
                  <a:pt x="392" y="20890"/>
                </a:cubicBezTo>
                <a:cubicBezTo>
                  <a:pt x="132" y="20401"/>
                  <a:pt x="0" y="19835"/>
                  <a:pt x="0" y="19171"/>
                </a:cubicBezTo>
                <a:cubicBezTo>
                  <a:pt x="0" y="18480"/>
                  <a:pt x="135" y="17907"/>
                  <a:pt x="403" y="17419"/>
                </a:cubicBezTo>
                <a:lnTo>
                  <a:pt x="9821" y="716"/>
                </a:lnTo>
                <a:cubicBezTo>
                  <a:pt x="10089" y="240"/>
                  <a:pt x="10412" y="0"/>
                  <a:pt x="10790" y="0"/>
                </a:cubicBezTo>
                <a:cubicBezTo>
                  <a:pt x="11176" y="0"/>
                  <a:pt x="11503" y="240"/>
                  <a:pt x="11774" y="716"/>
                </a:cubicBezTo>
                <a:lnTo>
                  <a:pt x="21196" y="17419"/>
                </a:lnTo>
                <a:cubicBezTo>
                  <a:pt x="21464" y="17907"/>
                  <a:pt x="21600" y="18480"/>
                  <a:pt x="21600" y="19171"/>
                </a:cubicBezTo>
                <a:cubicBezTo>
                  <a:pt x="21600" y="19815"/>
                  <a:pt x="21467" y="20375"/>
                  <a:pt x="21203" y="20870"/>
                </a:cubicBezTo>
                <a:cubicBezTo>
                  <a:pt x="20942" y="21359"/>
                  <a:pt x="20626" y="21599"/>
                  <a:pt x="20263" y="21599"/>
                </a:cubicBezTo>
                <a:lnTo>
                  <a:pt x="1336" y="215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endParaRPr sz="1125" b="0" i="0" u="none" strike="noStrike" cap="none">
              <a:solidFill>
                <a:srgbClr val="445469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85" name="Google Shape;685;p116"/>
          <p:cNvSpPr/>
          <p:nvPr/>
        </p:nvSpPr>
        <p:spPr>
          <a:xfrm rot="-11">
            <a:off x="4678863" y="2461739"/>
            <a:ext cx="187475" cy="1250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36" y="21599"/>
                </a:moveTo>
                <a:cubicBezTo>
                  <a:pt x="969" y="21599"/>
                  <a:pt x="657" y="21365"/>
                  <a:pt x="392" y="20890"/>
                </a:cubicBezTo>
                <a:cubicBezTo>
                  <a:pt x="132" y="20401"/>
                  <a:pt x="0" y="19835"/>
                  <a:pt x="0" y="19171"/>
                </a:cubicBezTo>
                <a:cubicBezTo>
                  <a:pt x="0" y="18480"/>
                  <a:pt x="135" y="17907"/>
                  <a:pt x="403" y="17419"/>
                </a:cubicBezTo>
                <a:lnTo>
                  <a:pt x="9821" y="716"/>
                </a:lnTo>
                <a:cubicBezTo>
                  <a:pt x="10089" y="240"/>
                  <a:pt x="10412" y="0"/>
                  <a:pt x="10790" y="0"/>
                </a:cubicBezTo>
                <a:cubicBezTo>
                  <a:pt x="11176" y="0"/>
                  <a:pt x="11503" y="240"/>
                  <a:pt x="11774" y="716"/>
                </a:cubicBezTo>
                <a:lnTo>
                  <a:pt x="21196" y="17419"/>
                </a:lnTo>
                <a:cubicBezTo>
                  <a:pt x="21464" y="17907"/>
                  <a:pt x="21600" y="18480"/>
                  <a:pt x="21600" y="19171"/>
                </a:cubicBezTo>
                <a:cubicBezTo>
                  <a:pt x="21600" y="19815"/>
                  <a:pt x="21467" y="20375"/>
                  <a:pt x="21203" y="20870"/>
                </a:cubicBezTo>
                <a:cubicBezTo>
                  <a:pt x="20942" y="21359"/>
                  <a:pt x="20626" y="21599"/>
                  <a:pt x="20263" y="21599"/>
                </a:cubicBezTo>
                <a:lnTo>
                  <a:pt x="1336" y="215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endParaRPr sz="1125" b="0" i="0" u="none" strike="noStrike" cap="none">
              <a:solidFill>
                <a:srgbClr val="445469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86" name="Google Shape;686;p116"/>
          <p:cNvSpPr/>
          <p:nvPr/>
        </p:nvSpPr>
        <p:spPr>
          <a:xfrm rot="10799989">
            <a:off x="6452103" y="3016509"/>
            <a:ext cx="187475" cy="1250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36" y="21599"/>
                </a:moveTo>
                <a:cubicBezTo>
                  <a:pt x="969" y="21599"/>
                  <a:pt x="657" y="21365"/>
                  <a:pt x="392" y="20890"/>
                </a:cubicBezTo>
                <a:cubicBezTo>
                  <a:pt x="132" y="20401"/>
                  <a:pt x="0" y="19835"/>
                  <a:pt x="0" y="19171"/>
                </a:cubicBezTo>
                <a:cubicBezTo>
                  <a:pt x="0" y="18480"/>
                  <a:pt x="135" y="17907"/>
                  <a:pt x="403" y="17419"/>
                </a:cubicBezTo>
                <a:lnTo>
                  <a:pt x="9821" y="716"/>
                </a:lnTo>
                <a:cubicBezTo>
                  <a:pt x="10089" y="240"/>
                  <a:pt x="10412" y="0"/>
                  <a:pt x="10790" y="0"/>
                </a:cubicBezTo>
                <a:cubicBezTo>
                  <a:pt x="11176" y="0"/>
                  <a:pt x="11503" y="240"/>
                  <a:pt x="11774" y="716"/>
                </a:cubicBezTo>
                <a:lnTo>
                  <a:pt x="21196" y="17419"/>
                </a:lnTo>
                <a:cubicBezTo>
                  <a:pt x="21464" y="17907"/>
                  <a:pt x="21600" y="18480"/>
                  <a:pt x="21600" y="19171"/>
                </a:cubicBezTo>
                <a:cubicBezTo>
                  <a:pt x="21600" y="19815"/>
                  <a:pt x="21467" y="20375"/>
                  <a:pt x="21203" y="20870"/>
                </a:cubicBezTo>
                <a:cubicBezTo>
                  <a:pt x="20942" y="21359"/>
                  <a:pt x="20626" y="21599"/>
                  <a:pt x="20263" y="21599"/>
                </a:cubicBezTo>
                <a:lnTo>
                  <a:pt x="1336" y="2159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endParaRPr sz="1125" b="0" i="0" u="none" strike="noStrike" cap="none">
              <a:solidFill>
                <a:srgbClr val="445469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87" name="Google Shape;687;p116"/>
          <p:cNvSpPr/>
          <p:nvPr/>
        </p:nvSpPr>
        <p:spPr>
          <a:xfrm rot="10799989">
            <a:off x="2797008" y="3016509"/>
            <a:ext cx="187475" cy="1250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336" y="21599"/>
                </a:moveTo>
                <a:cubicBezTo>
                  <a:pt x="969" y="21599"/>
                  <a:pt x="657" y="21365"/>
                  <a:pt x="392" y="20890"/>
                </a:cubicBezTo>
                <a:cubicBezTo>
                  <a:pt x="132" y="20401"/>
                  <a:pt x="0" y="19835"/>
                  <a:pt x="0" y="19171"/>
                </a:cubicBezTo>
                <a:cubicBezTo>
                  <a:pt x="0" y="18480"/>
                  <a:pt x="135" y="17907"/>
                  <a:pt x="403" y="17419"/>
                </a:cubicBezTo>
                <a:lnTo>
                  <a:pt x="9821" y="716"/>
                </a:lnTo>
                <a:cubicBezTo>
                  <a:pt x="10089" y="240"/>
                  <a:pt x="10412" y="0"/>
                  <a:pt x="10790" y="0"/>
                </a:cubicBezTo>
                <a:cubicBezTo>
                  <a:pt x="11176" y="0"/>
                  <a:pt x="11503" y="240"/>
                  <a:pt x="11774" y="716"/>
                </a:cubicBezTo>
                <a:lnTo>
                  <a:pt x="21196" y="17419"/>
                </a:lnTo>
                <a:cubicBezTo>
                  <a:pt x="21464" y="17907"/>
                  <a:pt x="21600" y="18480"/>
                  <a:pt x="21600" y="19171"/>
                </a:cubicBezTo>
                <a:cubicBezTo>
                  <a:pt x="21600" y="19815"/>
                  <a:pt x="21467" y="20375"/>
                  <a:pt x="21203" y="20870"/>
                </a:cubicBezTo>
                <a:cubicBezTo>
                  <a:pt x="20942" y="21359"/>
                  <a:pt x="20626" y="21599"/>
                  <a:pt x="20263" y="21599"/>
                </a:cubicBezTo>
                <a:lnTo>
                  <a:pt x="1336" y="215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endParaRPr sz="1125" b="0" i="0" u="none" strike="noStrike" cap="none">
              <a:solidFill>
                <a:srgbClr val="445469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688" name="Google Shape;688;p116"/>
          <p:cNvGrpSpPr/>
          <p:nvPr/>
        </p:nvGrpSpPr>
        <p:grpSpPr>
          <a:xfrm>
            <a:off x="642342" y="181131"/>
            <a:ext cx="7853363" cy="779658"/>
            <a:chOff x="1689151" y="483017"/>
            <a:chExt cx="20942300" cy="2079087"/>
          </a:xfrm>
        </p:grpSpPr>
        <p:sp>
          <p:nvSpPr>
            <p:cNvPr id="689" name="Google Shape;689;p116"/>
            <p:cNvSpPr txBox="1"/>
            <p:nvPr/>
          </p:nvSpPr>
          <p:spPr>
            <a:xfrm>
              <a:off x="1689151" y="483017"/>
              <a:ext cx="20942300" cy="13234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75" tIns="17125" rIns="34275" bIns="171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algn="ctr">
                <a:buSzPts val="2400"/>
                <a:defRPr sz="2400" b="1">
                  <a:solidFill>
                    <a:schemeClr val="dk1"/>
                  </a:solidFill>
                </a:defRPr>
              </a:lvl1pPr>
            </a:lstStyle>
            <a:p>
              <a:r>
                <a:rPr lang="en-US" dirty="0"/>
                <a:t>Data Pipeline</a:t>
              </a:r>
            </a:p>
          </p:txBody>
        </p:sp>
        <p:sp>
          <p:nvSpPr>
            <p:cNvPr id="690" name="Google Shape;690;p116"/>
            <p:cNvSpPr/>
            <p:nvPr/>
          </p:nvSpPr>
          <p:spPr>
            <a:xfrm>
              <a:off x="11412311" y="2470667"/>
              <a:ext cx="1553038" cy="914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34250" tIns="17125" rIns="34250" bIns="171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9BBB5C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691" name="Google Shape;691;p116"/>
            <p:cNvSpPr txBox="1"/>
            <p:nvPr/>
          </p:nvSpPr>
          <p:spPr>
            <a:xfrm>
              <a:off x="6361236" y="1634834"/>
              <a:ext cx="11655185" cy="8391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550" tIns="40775" rIns="81550" bIns="40775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9"/>
                </a:buClr>
                <a:buSzPts val="1163"/>
                <a:buFont typeface="Arial"/>
                <a:buNone/>
              </a:pPr>
              <a:r>
                <a:rPr lang="en-US" sz="1000" b="0" i="0" u="none" strike="noStrike" cap="none" dirty="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Data flow for MovieMonk</a:t>
              </a:r>
              <a:endParaRPr sz="1000" b="0" i="0" u="none" strike="noStrike" cap="none" dirty="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692" name="Google Shape;692;p116"/>
          <p:cNvGrpSpPr/>
          <p:nvPr/>
        </p:nvGrpSpPr>
        <p:grpSpPr>
          <a:xfrm rot="5400000">
            <a:off x="615109" y="1954421"/>
            <a:ext cx="822960" cy="91416"/>
            <a:chOff x="2057400" y="2800350"/>
            <a:chExt cx="822960" cy="91440"/>
          </a:xfrm>
        </p:grpSpPr>
        <p:sp>
          <p:nvSpPr>
            <p:cNvPr id="693" name="Google Shape;693;p116"/>
            <p:cNvSpPr/>
            <p:nvPr/>
          </p:nvSpPr>
          <p:spPr>
            <a:xfrm rot="5400000">
              <a:off x="2057400" y="2800350"/>
              <a:ext cx="91440" cy="914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94" name="Google Shape;694;p116"/>
            <p:cNvCxnSpPr/>
            <p:nvPr/>
          </p:nvCxnSpPr>
          <p:spPr>
            <a:xfrm>
              <a:off x="2148840" y="2846070"/>
              <a:ext cx="73152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95" name="Google Shape;695;p116"/>
          <p:cNvSpPr/>
          <p:nvPr/>
        </p:nvSpPr>
        <p:spPr>
          <a:xfrm>
            <a:off x="1077216" y="1495518"/>
            <a:ext cx="2620136" cy="279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/>
          <a:p>
            <a:pPr>
              <a:buSzPts val="1275"/>
            </a:pPr>
            <a:r>
              <a:rPr lang="en-US" sz="1275" b="1" dirty="0">
                <a:solidFill>
                  <a:srgbClr val="FFFFFF"/>
                </a:solidFill>
              </a:rPr>
              <a:t>OLTP and other sources</a:t>
            </a:r>
            <a:endParaRPr sz="1275" b="1" dirty="0">
              <a:solidFill>
                <a:srgbClr val="FFFFFF"/>
              </a:solidFill>
            </a:endParaRPr>
          </a:p>
        </p:txBody>
      </p:sp>
      <p:grpSp>
        <p:nvGrpSpPr>
          <p:cNvPr id="697" name="Google Shape;697;p116"/>
          <p:cNvGrpSpPr/>
          <p:nvPr/>
        </p:nvGrpSpPr>
        <p:grpSpPr>
          <a:xfrm rot="5400000">
            <a:off x="4356211" y="1955220"/>
            <a:ext cx="822960" cy="91416"/>
            <a:chOff x="2057400" y="2800350"/>
            <a:chExt cx="822960" cy="91440"/>
          </a:xfrm>
        </p:grpSpPr>
        <p:sp>
          <p:nvSpPr>
            <p:cNvPr id="698" name="Google Shape;698;p116"/>
            <p:cNvSpPr/>
            <p:nvPr/>
          </p:nvSpPr>
          <p:spPr>
            <a:xfrm rot="5400000">
              <a:off x="2057400" y="2800350"/>
              <a:ext cx="91440" cy="9144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99" name="Google Shape;699;p116"/>
            <p:cNvCxnSpPr/>
            <p:nvPr/>
          </p:nvCxnSpPr>
          <p:spPr>
            <a:xfrm>
              <a:off x="2148840" y="2846070"/>
              <a:ext cx="73152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00" name="Google Shape;700;p116"/>
          <p:cNvSpPr/>
          <p:nvPr/>
        </p:nvSpPr>
        <p:spPr>
          <a:xfrm>
            <a:off x="4818317" y="1496317"/>
            <a:ext cx="2091365" cy="279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/>
          <a:p>
            <a:pPr>
              <a:buSzPts val="1275"/>
            </a:pPr>
            <a:r>
              <a:rPr lang="en-US" sz="1275" b="1" dirty="0">
                <a:solidFill>
                  <a:srgbClr val="FFFFFF"/>
                </a:solidFill>
              </a:rPr>
              <a:t>Data Warehouse (WH)</a:t>
            </a:r>
            <a:endParaRPr sz="1275" b="1" dirty="0">
              <a:solidFill>
                <a:srgbClr val="FFFFFF"/>
              </a:solidFill>
            </a:endParaRPr>
          </a:p>
        </p:txBody>
      </p:sp>
      <p:sp>
        <p:nvSpPr>
          <p:cNvPr id="701" name="Google Shape;701;p116"/>
          <p:cNvSpPr txBox="1"/>
          <p:nvPr/>
        </p:nvSpPr>
        <p:spPr>
          <a:xfrm>
            <a:off x="4820671" y="1698613"/>
            <a:ext cx="2089008" cy="44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dirty="0">
                <a:solidFill>
                  <a:srgbClr val="FFFFFF"/>
                </a:solidFill>
              </a:rPr>
              <a:t>Analytical processing; dimensional data models</a:t>
            </a:r>
            <a:endParaRPr sz="11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2" name="Google Shape;702;p116"/>
          <p:cNvGrpSpPr/>
          <p:nvPr/>
        </p:nvGrpSpPr>
        <p:grpSpPr>
          <a:xfrm rot="-5400000">
            <a:off x="6134438" y="3541916"/>
            <a:ext cx="822960" cy="91416"/>
            <a:chOff x="2057400" y="2800350"/>
            <a:chExt cx="822960" cy="91440"/>
          </a:xfrm>
        </p:grpSpPr>
        <p:sp>
          <p:nvSpPr>
            <p:cNvPr id="703" name="Google Shape;703;p116"/>
            <p:cNvSpPr/>
            <p:nvPr/>
          </p:nvSpPr>
          <p:spPr>
            <a:xfrm rot="5400000">
              <a:off x="2057400" y="2800350"/>
              <a:ext cx="91440" cy="9144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04" name="Google Shape;704;p116"/>
            <p:cNvCxnSpPr/>
            <p:nvPr/>
          </p:nvCxnSpPr>
          <p:spPr>
            <a:xfrm>
              <a:off x="2148840" y="2846070"/>
              <a:ext cx="73152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705" name="Google Shape;705;p116"/>
          <p:cNvGrpSpPr/>
          <p:nvPr/>
        </p:nvGrpSpPr>
        <p:grpSpPr>
          <a:xfrm rot="-5400000">
            <a:off x="2485241" y="3541117"/>
            <a:ext cx="822960" cy="91416"/>
            <a:chOff x="2057400" y="2800350"/>
            <a:chExt cx="822960" cy="91440"/>
          </a:xfrm>
        </p:grpSpPr>
        <p:sp>
          <p:nvSpPr>
            <p:cNvPr id="706" name="Google Shape;706;p116"/>
            <p:cNvSpPr/>
            <p:nvPr/>
          </p:nvSpPr>
          <p:spPr>
            <a:xfrm rot="5400000">
              <a:off x="2057400" y="2800350"/>
              <a:ext cx="91440" cy="914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07" name="Google Shape;707;p116"/>
            <p:cNvCxnSpPr/>
            <p:nvPr/>
          </p:nvCxnSpPr>
          <p:spPr>
            <a:xfrm>
              <a:off x="2148840" y="2846070"/>
              <a:ext cx="73152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08" name="Google Shape;708;p116"/>
          <p:cNvSpPr/>
          <p:nvPr/>
        </p:nvSpPr>
        <p:spPr>
          <a:xfrm>
            <a:off x="2952252" y="3330450"/>
            <a:ext cx="2718668" cy="279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5"/>
              <a:buFont typeface="Arial"/>
              <a:buNone/>
            </a:pPr>
            <a:r>
              <a:rPr lang="en-US" sz="1275" b="1" dirty="0">
                <a:solidFill>
                  <a:srgbClr val="FFFFFF"/>
                </a:solidFill>
              </a:rPr>
              <a:t>Operational Data Store (ODS)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116"/>
          <p:cNvSpPr txBox="1"/>
          <p:nvPr/>
        </p:nvSpPr>
        <p:spPr>
          <a:xfrm>
            <a:off x="2954599" y="3532750"/>
            <a:ext cx="23709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Extraction and transformation of data</a:t>
            </a:r>
            <a:endParaRPr sz="11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116"/>
          <p:cNvSpPr/>
          <p:nvPr/>
        </p:nvSpPr>
        <p:spPr>
          <a:xfrm>
            <a:off x="6609806" y="3331248"/>
            <a:ext cx="1426003" cy="279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5"/>
              <a:buFont typeface="Arial"/>
              <a:buNone/>
            </a:pPr>
            <a:r>
              <a:rPr lang="en-US" sz="1275" b="1" dirty="0">
                <a:solidFill>
                  <a:srgbClr val="FFFFFF"/>
                </a:solidFill>
              </a:rPr>
              <a:t>ANALYTICS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116"/>
          <p:cNvSpPr txBox="1"/>
          <p:nvPr/>
        </p:nvSpPr>
        <p:spPr>
          <a:xfrm>
            <a:off x="6612159" y="3533544"/>
            <a:ext cx="2362533" cy="628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Tableau based business metrices for data description and prediction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701;p116">
            <a:extLst>
              <a:ext uri="{FF2B5EF4-FFF2-40B4-BE49-F238E27FC236}">
                <a16:creationId xmlns:a16="http://schemas.microsoft.com/office/drawing/2014/main" id="{61F101CD-1E02-024B-889D-8AC6F18DE8C6}"/>
              </a:ext>
            </a:extLst>
          </p:cNvPr>
          <p:cNvSpPr txBox="1"/>
          <p:nvPr/>
        </p:nvSpPr>
        <p:spPr>
          <a:xfrm>
            <a:off x="1112991" y="1735430"/>
            <a:ext cx="1871494" cy="44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dirty="0">
                <a:solidFill>
                  <a:srgbClr val="FFFFFF"/>
                </a:solidFill>
              </a:rPr>
              <a:t>Transactional data from multiple sources (CSV, JSON)</a:t>
            </a:r>
            <a:endParaRPr sz="11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212056" y="1087515"/>
            <a:ext cx="6719888" cy="3256647"/>
          </a:xfrm>
          <a:prstGeom prst="rect">
            <a:avLst/>
          </a:prstGeom>
          <a:solidFill>
            <a:srgbClr val="FDFDFD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050" dirty="0"/>
          </a:p>
        </p:txBody>
      </p:sp>
      <p:sp>
        <p:nvSpPr>
          <p:cNvPr id="19" name="Text Box 5"/>
          <p:cNvSpPr txBox="1">
            <a:spLocks noChangeArrowheads="1"/>
          </p:cNvSpPr>
          <p:nvPr/>
        </p:nvSpPr>
        <p:spPr bwMode="auto">
          <a:xfrm>
            <a:off x="3108388" y="1200912"/>
            <a:ext cx="1514449" cy="276997"/>
          </a:xfrm>
          <a:prstGeom prst="rect">
            <a:avLst/>
          </a:prstGeom>
          <a:solidFill>
            <a:srgbClr val="FCA300"/>
          </a:solidFill>
          <a:ln w="12700">
            <a:solidFill>
              <a:srgbClr val="FCA300"/>
            </a:solidFill>
            <a:miter lim="800000"/>
            <a:headEnd/>
            <a:tailEnd/>
          </a:ln>
          <a:effectLst>
            <a:outerShdw dist="28398" dir="3806097" algn="ctr" rotWithShape="0">
              <a:srgbClr val="243F60"/>
            </a:outerShdw>
          </a:effectLst>
        </p:spPr>
        <p:txBody>
          <a:bodyPr wrap="square" lIns="91438" tIns="45719" rIns="91438" bIns="45719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spcAft>
                <a:spcPts val="1333"/>
              </a:spcAft>
              <a:defRPr>
                <a:solidFill>
                  <a:schemeClr val="tx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sz="1200" dirty="0"/>
              <a:t>Staging/ODS</a:t>
            </a:r>
          </a:p>
        </p:txBody>
      </p:sp>
      <p:sp>
        <p:nvSpPr>
          <p:cNvPr id="20" name="AutoShape 4"/>
          <p:cNvSpPr>
            <a:spLocks noChangeArrowheads="1"/>
          </p:cNvSpPr>
          <p:nvPr/>
        </p:nvSpPr>
        <p:spPr bwMode="auto">
          <a:xfrm rot="16200000">
            <a:off x="5441587" y="2214754"/>
            <a:ext cx="1308926" cy="1535485"/>
          </a:xfrm>
          <a:prstGeom prst="flowChartMagneticDrum">
            <a:avLst/>
          </a:prstGeom>
          <a:gradFill rotWithShape="0">
            <a:gsLst>
              <a:gs pos="0">
                <a:srgbClr val="FFFFFF"/>
              </a:gs>
              <a:gs pos="100000">
                <a:srgbClr val="B6DDE8"/>
              </a:gs>
            </a:gsLst>
            <a:lin ang="5400000" scaled="1"/>
          </a:gradFill>
          <a:ln w="12700">
            <a:solidFill>
              <a:srgbClr val="445469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lIns="91438" tIns="45719" rIns="91438" bIns="45719"/>
          <a:lstStyle/>
          <a:p>
            <a:pPr algn="ctr">
              <a:defRPr/>
            </a:pPr>
            <a:endParaRPr lang="en-US" sz="975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2" name="AutoShape 33"/>
          <p:cNvSpPr>
            <a:spLocks noChangeArrowheads="1"/>
          </p:cNvSpPr>
          <p:nvPr/>
        </p:nvSpPr>
        <p:spPr bwMode="auto">
          <a:xfrm>
            <a:off x="1505953" y="3379800"/>
            <a:ext cx="850340" cy="415496"/>
          </a:xfrm>
          <a:prstGeom prst="flowChartMultidocument">
            <a:avLst/>
          </a:prstGeom>
          <a:gradFill rotWithShape="0">
            <a:gsLst>
              <a:gs pos="0">
                <a:srgbClr val="FFFFFF"/>
              </a:gs>
              <a:gs pos="100000">
                <a:srgbClr val="B6DDE8"/>
              </a:gs>
            </a:gsLst>
            <a:lin ang="5400000" scaled="1"/>
          </a:gradFill>
          <a:ln w="12700">
            <a:solidFill>
              <a:srgbClr val="445469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lIns="91438" tIns="45719" rIns="91438" bIns="45719"/>
          <a:lstStyle/>
          <a:p>
            <a:pPr algn="ctr">
              <a:spcAft>
                <a:spcPts val="1000"/>
              </a:spcAft>
              <a:defRPr/>
            </a:pPr>
            <a:r>
              <a:rPr lang="en-GB" sz="900" b="1" dirty="0">
                <a:solidFill>
                  <a:srgbClr val="193A80"/>
                </a:solidFill>
                <a:latin typeface="Calibri" pitchFamily="34" charset="0"/>
                <a:cs typeface="Calibri" pitchFamily="34" charset="0"/>
              </a:rPr>
              <a:t>JSON (Movies) </a:t>
            </a:r>
            <a:endParaRPr lang="en-US" sz="900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4" name="Rectangle 35"/>
          <p:cNvSpPr>
            <a:spLocks noChangeArrowheads="1"/>
          </p:cNvSpPr>
          <p:nvPr/>
        </p:nvSpPr>
        <p:spPr bwMode="auto">
          <a:xfrm>
            <a:off x="7160133" y="2684161"/>
            <a:ext cx="807485" cy="72820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100000">
                <a:srgbClr val="B6DDE8"/>
              </a:gs>
            </a:gsLst>
            <a:lin ang="5400000" scaled="1"/>
          </a:gradFill>
          <a:ln w="12700">
            <a:solidFill>
              <a:srgbClr val="445469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lIns="91438" tIns="45719" rIns="91438" bIns="45719"/>
          <a:lstStyle/>
          <a:p>
            <a:pPr algn="ctr">
              <a:spcAft>
                <a:spcPts val="1000"/>
              </a:spcAft>
              <a:defRPr/>
            </a:pPr>
            <a:endParaRPr lang="en-US" sz="825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AutoShape 38"/>
          <p:cNvSpPr>
            <a:spLocks noChangeArrowheads="1"/>
          </p:cNvSpPr>
          <p:nvPr/>
        </p:nvSpPr>
        <p:spPr bwMode="auto">
          <a:xfrm>
            <a:off x="7407196" y="2914477"/>
            <a:ext cx="363398" cy="57511"/>
          </a:xfrm>
          <a:prstGeom prst="flowChartProcess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lIns="91438" tIns="45719" rIns="91438" bIns="45719"/>
          <a:lstStyle/>
          <a:p>
            <a:endParaRPr lang="en-US" sz="975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Text Box 12"/>
          <p:cNvSpPr txBox="1">
            <a:spLocks noChangeArrowheads="1"/>
          </p:cNvSpPr>
          <p:nvPr/>
        </p:nvSpPr>
        <p:spPr bwMode="auto">
          <a:xfrm>
            <a:off x="1176383" y="1200912"/>
            <a:ext cx="1668026" cy="276997"/>
          </a:xfrm>
          <a:prstGeom prst="rect">
            <a:avLst/>
          </a:prstGeom>
          <a:solidFill>
            <a:srgbClr val="FCA300"/>
          </a:solidFill>
          <a:ln w="12700">
            <a:solidFill>
              <a:srgbClr val="FCA300"/>
            </a:solidFill>
            <a:miter lim="800000"/>
            <a:headEnd/>
            <a:tailEnd/>
          </a:ln>
          <a:effectLst>
            <a:outerShdw dist="28398" dir="3806097" algn="ctr" rotWithShape="0">
              <a:srgbClr val="243F60"/>
            </a:outerShdw>
          </a:effectLst>
        </p:spPr>
        <p:txBody>
          <a:bodyPr wrap="square" lIns="91438" tIns="45719" rIns="91438" bIns="45719">
            <a:spAutoFit/>
          </a:bodyPr>
          <a:lstStyle>
            <a:defPPr>
              <a:defRPr lang="en-US"/>
            </a:defPPr>
            <a:lvl1pPr algn="ctr">
              <a:spcAft>
                <a:spcPts val="1333"/>
              </a:spcAft>
              <a:defRPr sz="1400" b="1">
                <a:solidFill>
                  <a:srgbClr val="008080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GB" sz="1200" b="0" dirty="0">
                <a:solidFill>
                  <a:schemeClr val="tx1">
                    <a:lumMod val="50000"/>
                  </a:schemeClr>
                </a:solidFill>
              </a:rPr>
              <a:t>Heterogeneous Sources</a:t>
            </a:r>
            <a:endParaRPr lang="en-US" sz="1200" b="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9" name="Text Box 17"/>
          <p:cNvSpPr txBox="1">
            <a:spLocks noChangeArrowheads="1"/>
          </p:cNvSpPr>
          <p:nvPr/>
        </p:nvSpPr>
        <p:spPr bwMode="auto">
          <a:xfrm>
            <a:off x="4886818" y="1200912"/>
            <a:ext cx="1825182" cy="276997"/>
          </a:xfrm>
          <a:prstGeom prst="rect">
            <a:avLst/>
          </a:prstGeom>
          <a:solidFill>
            <a:srgbClr val="FCA300"/>
          </a:solidFill>
          <a:ln w="12700">
            <a:solidFill>
              <a:srgbClr val="FCA300"/>
            </a:solidFill>
            <a:miter lim="800000"/>
            <a:headEnd/>
            <a:tailEnd/>
          </a:ln>
          <a:effectLst>
            <a:outerShdw dist="28398" dir="3806097" algn="ctr" rotWithShape="0">
              <a:srgbClr val="243F60"/>
            </a:outerShdw>
          </a:effectLst>
        </p:spPr>
        <p:txBody>
          <a:bodyPr wrap="square" lIns="91438" tIns="45719" rIns="91438" bIns="45719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spcAft>
                <a:spcPts val="1333"/>
              </a:spcAft>
              <a:defRPr>
                <a:solidFill>
                  <a:schemeClr val="tx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GB" sz="1200" dirty="0"/>
              <a:t>Data Warehouse</a:t>
            </a:r>
            <a:endParaRPr lang="en-US" sz="1200" dirty="0"/>
          </a:p>
        </p:txBody>
      </p:sp>
      <p:sp>
        <p:nvSpPr>
          <p:cNvPr id="30" name="Text Box 32"/>
          <p:cNvSpPr txBox="1">
            <a:spLocks noChangeArrowheads="1"/>
          </p:cNvSpPr>
          <p:nvPr/>
        </p:nvSpPr>
        <p:spPr bwMode="auto">
          <a:xfrm>
            <a:off x="7096335" y="1200912"/>
            <a:ext cx="933504" cy="276997"/>
          </a:xfrm>
          <a:prstGeom prst="rect">
            <a:avLst/>
          </a:prstGeom>
          <a:solidFill>
            <a:srgbClr val="FCA300"/>
          </a:solidFill>
          <a:ln w="12700">
            <a:solidFill>
              <a:srgbClr val="FCA300"/>
            </a:solidFill>
            <a:miter lim="800000"/>
            <a:headEnd/>
            <a:tailEnd/>
          </a:ln>
          <a:effectLst>
            <a:outerShdw dist="28398" dir="3806097" algn="ctr" rotWithShape="0">
              <a:srgbClr val="243F60"/>
            </a:outerShdw>
          </a:effectLst>
        </p:spPr>
        <p:txBody>
          <a:bodyPr wrap="square" lIns="91438" tIns="45719" rIns="91438" bIns="45719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spcAft>
                <a:spcPts val="1333"/>
              </a:spcAft>
              <a:defRPr>
                <a:solidFill>
                  <a:schemeClr val="tx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GB" sz="1200" dirty="0"/>
              <a:t>BI</a:t>
            </a:r>
            <a:endParaRPr lang="en-US" sz="1200" dirty="0"/>
          </a:p>
        </p:txBody>
      </p:sp>
      <p:sp>
        <p:nvSpPr>
          <p:cNvPr id="31" name="AutoShape 13"/>
          <p:cNvSpPr>
            <a:spLocks/>
          </p:cNvSpPr>
          <p:nvPr/>
        </p:nvSpPr>
        <p:spPr bwMode="auto">
          <a:xfrm flipH="1">
            <a:off x="2406702" y="2410171"/>
            <a:ext cx="113692" cy="1487990"/>
          </a:xfrm>
          <a:prstGeom prst="leftBrace">
            <a:avLst>
              <a:gd name="adj1" fmla="val 88275"/>
              <a:gd name="adj2" fmla="val 4265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 sz="750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AutoShape 33"/>
          <p:cNvSpPr>
            <a:spLocks noChangeArrowheads="1"/>
          </p:cNvSpPr>
          <p:nvPr/>
        </p:nvSpPr>
        <p:spPr bwMode="auto">
          <a:xfrm>
            <a:off x="1505952" y="2901742"/>
            <a:ext cx="811618" cy="369778"/>
          </a:xfrm>
          <a:prstGeom prst="flowChartMultidocument">
            <a:avLst/>
          </a:prstGeom>
          <a:gradFill rotWithShape="0">
            <a:gsLst>
              <a:gs pos="0">
                <a:srgbClr val="FFFFFF"/>
              </a:gs>
              <a:gs pos="100000">
                <a:srgbClr val="B6DDE8"/>
              </a:gs>
            </a:gsLst>
            <a:lin ang="5400000" scaled="1"/>
          </a:gradFill>
          <a:ln w="12700">
            <a:solidFill>
              <a:srgbClr val="445469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lIns="91438" tIns="45719" rIns="91438" bIns="45719"/>
          <a:lstStyle/>
          <a:p>
            <a:pPr algn="ctr">
              <a:spcAft>
                <a:spcPts val="1000"/>
              </a:spcAft>
              <a:defRPr/>
            </a:pPr>
            <a:r>
              <a:rPr lang="en-GB" sz="900" b="1" dirty="0">
                <a:solidFill>
                  <a:srgbClr val="193A80"/>
                </a:solidFill>
                <a:latin typeface="Calibri" pitchFamily="34" charset="0"/>
                <a:cs typeface="Calibri" pitchFamily="34" charset="0"/>
              </a:rPr>
              <a:t>CSV (Date)</a:t>
            </a:r>
            <a:endParaRPr lang="en-US" sz="900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AutoShape 9"/>
          <p:cNvSpPr>
            <a:spLocks noChangeArrowheads="1"/>
          </p:cNvSpPr>
          <p:nvPr/>
        </p:nvSpPr>
        <p:spPr bwMode="auto">
          <a:xfrm>
            <a:off x="1546486" y="2250615"/>
            <a:ext cx="742679" cy="556313"/>
          </a:xfrm>
          <a:prstGeom prst="flowChartMagneticDisk">
            <a:avLst/>
          </a:prstGeom>
          <a:gradFill rotWithShape="0">
            <a:gsLst>
              <a:gs pos="0">
                <a:srgbClr val="FFFFFF"/>
              </a:gs>
              <a:gs pos="100000">
                <a:srgbClr val="B6DDE8"/>
              </a:gs>
            </a:gsLst>
            <a:lin ang="5400000" scaled="1"/>
          </a:gradFill>
          <a:ln w="12700">
            <a:solidFill>
              <a:srgbClr val="445469"/>
            </a:solidFill>
            <a:round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sz="825" b="1" dirty="0">
                <a:solidFill>
                  <a:srgbClr val="193A80"/>
                </a:solidFill>
                <a:latin typeface="Calibri" pitchFamily="34" charset="0"/>
                <a:cs typeface="Calibri" pitchFamily="34" charset="0"/>
              </a:rPr>
              <a:t>MovieMonk DB</a:t>
            </a:r>
            <a:endParaRPr lang="en-US" sz="1050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3091893" y="2066004"/>
            <a:ext cx="0" cy="2128933"/>
          </a:xfrm>
          <a:prstGeom prst="line">
            <a:avLst/>
          </a:prstGeom>
          <a:ln w="0" cmpd="sng">
            <a:solidFill>
              <a:srgbClr val="FCA300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970123" y="2066004"/>
            <a:ext cx="0" cy="2128933"/>
          </a:xfrm>
          <a:prstGeom prst="line">
            <a:avLst/>
          </a:prstGeom>
          <a:ln w="0" cmpd="sng">
            <a:solidFill>
              <a:srgbClr val="FCA300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AutoShape 39"/>
          <p:cNvSpPr>
            <a:spLocks noChangeArrowheads="1"/>
          </p:cNvSpPr>
          <p:nvPr/>
        </p:nvSpPr>
        <p:spPr bwMode="auto">
          <a:xfrm>
            <a:off x="7402072" y="3201585"/>
            <a:ext cx="181699" cy="111961"/>
          </a:xfrm>
          <a:prstGeom prst="flowChartProcess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lIns="91438" tIns="45719" rIns="91438" bIns="45719"/>
          <a:lstStyle/>
          <a:p>
            <a:endParaRPr lang="en-US" sz="975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AutoShape 4"/>
          <p:cNvSpPr>
            <a:spLocks noChangeArrowheads="1"/>
          </p:cNvSpPr>
          <p:nvPr/>
        </p:nvSpPr>
        <p:spPr bwMode="auto">
          <a:xfrm rot="16200000">
            <a:off x="777391" y="2703897"/>
            <a:ext cx="1104088" cy="197523"/>
          </a:xfrm>
          <a:prstGeom prst="verticalScroll">
            <a:avLst/>
          </a:prstGeom>
          <a:gradFill rotWithShape="0">
            <a:gsLst>
              <a:gs pos="0">
                <a:srgbClr val="FFFFFF"/>
              </a:gs>
              <a:gs pos="100000">
                <a:srgbClr val="B6DDE8"/>
              </a:gs>
            </a:gsLst>
            <a:lin ang="5400000" scaled="1"/>
          </a:gradFill>
          <a:ln w="12700">
            <a:solidFill>
              <a:srgbClr val="445469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900" b="1" dirty="0">
                <a:solidFill>
                  <a:srgbClr val="193A80"/>
                </a:solidFill>
                <a:latin typeface="Calibri" pitchFamily="34" charset="0"/>
                <a:cs typeface="Calibri" pitchFamily="34" charset="0"/>
              </a:rPr>
              <a:t>Internal   Sources</a:t>
            </a:r>
          </a:p>
        </p:txBody>
      </p:sp>
      <p:sp>
        <p:nvSpPr>
          <p:cNvPr id="47" name="AutoShape 4"/>
          <p:cNvSpPr>
            <a:spLocks noChangeArrowheads="1"/>
          </p:cNvSpPr>
          <p:nvPr/>
        </p:nvSpPr>
        <p:spPr bwMode="auto">
          <a:xfrm flipH="1">
            <a:off x="1230672" y="3932407"/>
            <a:ext cx="1362692" cy="197177"/>
          </a:xfrm>
          <a:prstGeom prst="verticalScroll">
            <a:avLst/>
          </a:prstGeom>
          <a:gradFill rotWithShape="0">
            <a:gsLst>
              <a:gs pos="0">
                <a:srgbClr val="FFFFFF"/>
              </a:gs>
              <a:gs pos="100000">
                <a:srgbClr val="B6DDE8"/>
              </a:gs>
            </a:gsLst>
            <a:lin ang="5400000" scaled="1"/>
          </a:gradFill>
          <a:ln w="12700">
            <a:solidFill>
              <a:srgbClr val="445469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900" b="1" dirty="0">
                <a:solidFill>
                  <a:srgbClr val="193A80"/>
                </a:solidFill>
                <a:latin typeface="Calibri" pitchFamily="34" charset="0"/>
                <a:cs typeface="Calibri" pitchFamily="34" charset="0"/>
              </a:rPr>
              <a:t>External  Sources</a:t>
            </a:r>
          </a:p>
        </p:txBody>
      </p:sp>
      <p:sp>
        <p:nvSpPr>
          <p:cNvPr id="48" name="AutoShape 4"/>
          <p:cNvSpPr>
            <a:spLocks noChangeArrowheads="1"/>
          </p:cNvSpPr>
          <p:nvPr/>
        </p:nvSpPr>
        <p:spPr bwMode="auto">
          <a:xfrm rot="16200000">
            <a:off x="3254654" y="2222425"/>
            <a:ext cx="1308924" cy="1520144"/>
          </a:xfrm>
          <a:prstGeom prst="flowChartMagneticDrum">
            <a:avLst/>
          </a:prstGeom>
          <a:gradFill rotWithShape="0">
            <a:gsLst>
              <a:gs pos="0">
                <a:srgbClr val="FFFFFF"/>
              </a:gs>
              <a:gs pos="100000">
                <a:srgbClr val="B6DDE8"/>
              </a:gs>
            </a:gsLst>
            <a:lin ang="5400000" scaled="1"/>
          </a:gradFill>
          <a:ln w="12700">
            <a:solidFill>
              <a:srgbClr val="445469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lIns="91438" tIns="45719" rIns="91438" bIns="45719"/>
          <a:lstStyle/>
          <a:p>
            <a:pPr algn="ctr">
              <a:defRPr/>
            </a:pPr>
            <a:endParaRPr lang="en-US" sz="975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6" name="Right Arrow Callout 55"/>
          <p:cNvSpPr/>
          <p:nvPr/>
        </p:nvSpPr>
        <p:spPr>
          <a:xfrm>
            <a:off x="2580169" y="2842386"/>
            <a:ext cx="528219" cy="685637"/>
          </a:xfrm>
          <a:prstGeom prst="rightArrowCallout">
            <a:avLst/>
          </a:prstGeom>
          <a:ln>
            <a:solidFill>
              <a:srgbClr val="445469"/>
            </a:solidFill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lIns="91438" tIns="45719" rIns="91438" bIns="45719" anchor="ctr"/>
          <a:lstStyle/>
          <a:p>
            <a:pPr algn="ctr">
              <a:spcAft>
                <a:spcPts val="1000"/>
              </a:spcAft>
            </a:pPr>
            <a:r>
              <a:rPr lang="en-US" sz="900" b="1" dirty="0">
                <a:latin typeface="Calibri" pitchFamily="34" charset="0"/>
                <a:cs typeface="Calibri" pitchFamily="34" charset="0"/>
              </a:rPr>
              <a:t>EXTRACT</a:t>
            </a:r>
          </a:p>
        </p:txBody>
      </p:sp>
      <p:cxnSp>
        <p:nvCxnSpPr>
          <p:cNvPr id="57" name="Straight Connector 56"/>
          <p:cNvCxnSpPr/>
          <p:nvPr/>
        </p:nvCxnSpPr>
        <p:spPr>
          <a:xfrm>
            <a:off x="4751870" y="2066004"/>
            <a:ext cx="0" cy="2090832"/>
          </a:xfrm>
          <a:prstGeom prst="line">
            <a:avLst/>
          </a:prstGeom>
          <a:ln w="0" cmpd="sng">
            <a:solidFill>
              <a:srgbClr val="FCA300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AutoShape 33"/>
          <p:cNvSpPr>
            <a:spLocks noChangeArrowheads="1"/>
          </p:cNvSpPr>
          <p:nvPr/>
        </p:nvSpPr>
        <p:spPr bwMode="auto">
          <a:xfrm>
            <a:off x="5733855" y="2901742"/>
            <a:ext cx="787477" cy="452388"/>
          </a:xfrm>
          <a:prstGeom prst="flowChartInternalStorag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solidFill>
              <a:srgbClr val="445469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lIns="91438" tIns="45719" rIns="91438" bIns="45719"/>
          <a:lstStyle/>
          <a:p>
            <a:pPr>
              <a:spcAft>
                <a:spcPts val="1000"/>
              </a:spcAft>
              <a:defRPr/>
            </a:pPr>
            <a:endParaRPr lang="en-US" sz="788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4" name="AutoShape 33"/>
          <p:cNvSpPr>
            <a:spLocks noChangeArrowheads="1"/>
          </p:cNvSpPr>
          <p:nvPr/>
        </p:nvSpPr>
        <p:spPr bwMode="auto">
          <a:xfrm>
            <a:off x="3320729" y="2891160"/>
            <a:ext cx="569020" cy="235109"/>
          </a:xfrm>
          <a:prstGeom prst="flowChartInternalStorag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solidFill>
              <a:srgbClr val="92CDDC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lIns="91438" tIns="45719" rIns="91438" bIns="45719" anchor="ctr"/>
          <a:lstStyle/>
          <a:p>
            <a:pPr algn="ctr">
              <a:spcAft>
                <a:spcPts val="1000"/>
              </a:spcAft>
              <a:defRPr/>
            </a:pPr>
            <a:endParaRPr lang="en-US" sz="825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2" name="Left-Right Arrow Callout 71"/>
          <p:cNvSpPr/>
          <p:nvPr/>
        </p:nvSpPr>
        <p:spPr>
          <a:xfrm>
            <a:off x="4671709" y="2970785"/>
            <a:ext cx="634718" cy="441575"/>
          </a:xfrm>
          <a:prstGeom prst="leftRightArrowCallout">
            <a:avLst/>
          </a:prstGeom>
          <a:solidFill>
            <a:srgbClr val="445469"/>
          </a:solidFill>
          <a:ln>
            <a:solidFill>
              <a:srgbClr val="445469"/>
            </a:solidFill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lIns="91438" tIns="45719" rIns="91438" bIns="45719" anchor="ctr"/>
          <a:lstStyle/>
          <a:p>
            <a:pPr algn="ctr">
              <a:spcAft>
                <a:spcPts val="1000"/>
              </a:spcAft>
            </a:pPr>
            <a:r>
              <a:rPr lang="en-US" sz="75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LOAD</a:t>
            </a:r>
          </a:p>
        </p:txBody>
      </p:sp>
      <p:sp>
        <p:nvSpPr>
          <p:cNvPr id="73" name="AutoShape 33"/>
          <p:cNvSpPr>
            <a:spLocks noChangeArrowheads="1"/>
          </p:cNvSpPr>
          <p:nvPr/>
        </p:nvSpPr>
        <p:spPr bwMode="auto">
          <a:xfrm>
            <a:off x="4886818" y="1541010"/>
            <a:ext cx="1825182" cy="270031"/>
          </a:xfrm>
          <a:prstGeom prst="horizontalScroll">
            <a:avLst/>
          </a:prstGeom>
          <a:solidFill>
            <a:schemeClr val="tx1">
              <a:lumMod val="20000"/>
              <a:lumOff val="80000"/>
            </a:schemeClr>
          </a:solidFill>
          <a:ln w="12700">
            <a:solidFill>
              <a:srgbClr val="92CDDC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lIns="91438" tIns="45719" rIns="91438" bIns="45719"/>
          <a:lstStyle/>
          <a:p>
            <a:pPr>
              <a:spcAft>
                <a:spcPts val="1000"/>
              </a:spcAft>
              <a:defRPr/>
            </a:pPr>
            <a:endParaRPr lang="en-US" sz="825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4" name="AutoShape 115"/>
          <p:cNvSpPr>
            <a:spLocks noChangeArrowheads="1"/>
          </p:cNvSpPr>
          <p:nvPr/>
        </p:nvSpPr>
        <p:spPr bwMode="auto">
          <a:xfrm>
            <a:off x="5663643" y="1865047"/>
            <a:ext cx="592534" cy="351971"/>
          </a:xfrm>
          <a:custGeom>
            <a:avLst/>
            <a:gdLst>
              <a:gd name="T0" fmla="*/ 707591 w 21600"/>
              <a:gd name="T1" fmla="*/ 0 h 21600"/>
              <a:gd name="T2" fmla="*/ 424536 w 21600"/>
              <a:gd name="T3" fmla="*/ 304800 h 21600"/>
              <a:gd name="T4" fmla="*/ 0 w 21600"/>
              <a:gd name="T5" fmla="*/ 762042 h 21600"/>
              <a:gd name="T6" fmla="*/ 424536 w 21600"/>
              <a:gd name="T7" fmla="*/ 914400 h 21600"/>
              <a:gd name="T8" fmla="*/ 849073 w 21600"/>
              <a:gd name="T9" fmla="*/ 635000 h 21600"/>
              <a:gd name="T10" fmla="*/ 990600 w 21600"/>
              <a:gd name="T11" fmla="*/ 304800 h 21600"/>
              <a:gd name="T12" fmla="*/ 17694720 60000 65536"/>
              <a:gd name="T13" fmla="*/ 11796480 60000 65536"/>
              <a:gd name="T14" fmla="*/ 11796480 60000 65536"/>
              <a:gd name="T15" fmla="*/ 5898240 60000 65536"/>
              <a:gd name="T16" fmla="*/ 0 60000 65536"/>
              <a:gd name="T17" fmla="*/ 0 60000 65536"/>
              <a:gd name="T18" fmla="*/ 0 w 21600"/>
              <a:gd name="T19" fmla="*/ 14400 h 21600"/>
              <a:gd name="T20" fmla="*/ 18514 w 21600"/>
              <a:gd name="T21" fmla="*/ 21600 h 2160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1600" h="21600">
                <a:moveTo>
                  <a:pt x="15429" y="0"/>
                </a:moveTo>
                <a:lnTo>
                  <a:pt x="9257" y="7200"/>
                </a:lnTo>
                <a:lnTo>
                  <a:pt x="12343" y="7200"/>
                </a:lnTo>
                <a:lnTo>
                  <a:pt x="12343" y="14400"/>
                </a:lnTo>
                <a:lnTo>
                  <a:pt x="0" y="14400"/>
                </a:lnTo>
                <a:lnTo>
                  <a:pt x="0" y="21600"/>
                </a:lnTo>
                <a:lnTo>
                  <a:pt x="18514" y="21600"/>
                </a:lnTo>
                <a:lnTo>
                  <a:pt x="18514" y="7200"/>
                </a:lnTo>
                <a:lnTo>
                  <a:pt x="21600" y="7200"/>
                </a:lnTo>
                <a:close/>
              </a:path>
            </a:pathLst>
          </a:custGeom>
          <a:solidFill>
            <a:srgbClr val="FCA300"/>
          </a:solidFill>
          <a:ln w="9525">
            <a:solidFill>
              <a:srgbClr val="FCA300"/>
            </a:solidFill>
            <a:miter lim="800000"/>
            <a:headEnd/>
            <a:tailEnd/>
          </a:ln>
        </p:spPr>
        <p:txBody>
          <a:bodyPr vert="horz" wrap="none" anchor="ctr"/>
          <a:lstStyle/>
          <a:p>
            <a:pPr algn="ctr" eaLnBrk="0" hangingPunct="0"/>
            <a:endParaRPr lang="en-US" sz="6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Can 2"/>
          <p:cNvSpPr/>
          <p:nvPr/>
        </p:nvSpPr>
        <p:spPr>
          <a:xfrm>
            <a:off x="3334205" y="3269632"/>
            <a:ext cx="1083850" cy="220335"/>
          </a:xfrm>
          <a:prstGeom prst="can">
            <a:avLst/>
          </a:prstGeom>
          <a:solidFill>
            <a:schemeClr val="bg1"/>
          </a:solidFill>
          <a:ln>
            <a:solidFill>
              <a:srgbClr val="4454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25" b="1" i="1" dirty="0">
                <a:solidFill>
                  <a:schemeClr val="tx1"/>
                </a:solidFill>
              </a:rPr>
              <a:t>Other DB Objects</a:t>
            </a:r>
          </a:p>
        </p:txBody>
      </p:sp>
      <p:sp>
        <p:nvSpPr>
          <p:cNvPr id="76" name="AutoShape 33"/>
          <p:cNvSpPr>
            <a:spLocks noChangeArrowheads="1"/>
          </p:cNvSpPr>
          <p:nvPr/>
        </p:nvSpPr>
        <p:spPr bwMode="auto">
          <a:xfrm>
            <a:off x="7200299" y="2689373"/>
            <a:ext cx="702746" cy="235109"/>
          </a:xfrm>
          <a:prstGeom prst="flowChartInternalStorag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solidFill>
              <a:srgbClr val="445469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lIns="91438" tIns="45719" rIns="91438" bIns="45719" anchor="ctr"/>
          <a:lstStyle/>
          <a:p>
            <a:pPr algn="ctr">
              <a:spcAft>
                <a:spcPts val="1000"/>
              </a:spcAft>
              <a:defRPr/>
            </a:pPr>
            <a:endParaRPr lang="en-US" sz="825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7" name="AutoShape 33"/>
          <p:cNvSpPr>
            <a:spLocks noChangeArrowheads="1"/>
          </p:cNvSpPr>
          <p:nvPr/>
        </p:nvSpPr>
        <p:spPr bwMode="auto">
          <a:xfrm>
            <a:off x="7231356" y="3051209"/>
            <a:ext cx="618412" cy="293676"/>
          </a:xfrm>
          <a:prstGeom prst="flowChartMultidocument">
            <a:avLst/>
          </a:prstGeom>
          <a:gradFill rotWithShape="0">
            <a:gsLst>
              <a:gs pos="0">
                <a:srgbClr val="FFFFFF"/>
              </a:gs>
              <a:gs pos="100000">
                <a:srgbClr val="B6DDE8"/>
              </a:gs>
            </a:gsLst>
            <a:lin ang="5400000" scaled="1"/>
          </a:gradFill>
          <a:ln w="12700">
            <a:solidFill>
              <a:srgbClr val="445469"/>
            </a:solidFill>
            <a:miter lim="800000"/>
            <a:headEnd/>
            <a:tailEnd/>
          </a:ln>
          <a:effectLst>
            <a:outerShdw dist="28398" dir="3806097" algn="ctr" rotWithShape="0">
              <a:srgbClr val="205867">
                <a:alpha val="50000"/>
              </a:srgbClr>
            </a:outerShdw>
          </a:effectLst>
        </p:spPr>
        <p:txBody>
          <a:bodyPr lIns="91438" tIns="45719" rIns="91438" bIns="45719"/>
          <a:lstStyle/>
          <a:p>
            <a:pPr algn="ctr">
              <a:spcAft>
                <a:spcPts val="1000"/>
              </a:spcAft>
              <a:defRPr/>
            </a:pPr>
            <a:endParaRPr lang="en-US" sz="900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272499" y="2797661"/>
            <a:ext cx="667141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825" b="1" i="1" dirty="0"/>
          </a:p>
          <a:p>
            <a:pPr algn="ctr"/>
            <a:r>
              <a:rPr lang="en-US" sz="825" b="1" i="1" dirty="0"/>
              <a:t>Tables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7251761" y="2692280"/>
            <a:ext cx="590265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25" b="1" i="1" dirty="0"/>
              <a:t>Reports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5190650" y="1541010"/>
            <a:ext cx="12790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1" dirty="0"/>
              <a:t>Applications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388659" y="2430668"/>
            <a:ext cx="1029396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25" b="1" i="1" dirty="0"/>
              <a:t>MovieMonk ODS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5391394" y="2453221"/>
            <a:ext cx="1348553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25" b="1" i="1" dirty="0"/>
              <a:t>MovieMonk OLAP</a:t>
            </a:r>
          </a:p>
        </p:txBody>
      </p:sp>
      <p:grpSp>
        <p:nvGrpSpPr>
          <p:cNvPr id="96" name="Google Shape;688;p116">
            <a:extLst>
              <a:ext uri="{FF2B5EF4-FFF2-40B4-BE49-F238E27FC236}">
                <a16:creationId xmlns:a16="http://schemas.microsoft.com/office/drawing/2014/main" id="{B2E2AA4E-99E1-3F45-AB88-69CC883EFDBC}"/>
              </a:ext>
            </a:extLst>
          </p:cNvPr>
          <p:cNvGrpSpPr/>
          <p:nvPr/>
        </p:nvGrpSpPr>
        <p:grpSpPr>
          <a:xfrm>
            <a:off x="642342" y="159700"/>
            <a:ext cx="7853363" cy="779658"/>
            <a:chOff x="1689151" y="483017"/>
            <a:chExt cx="20942300" cy="2079087"/>
          </a:xfrm>
        </p:grpSpPr>
        <p:sp>
          <p:nvSpPr>
            <p:cNvPr id="97" name="Google Shape;689;p116">
              <a:extLst>
                <a:ext uri="{FF2B5EF4-FFF2-40B4-BE49-F238E27FC236}">
                  <a16:creationId xmlns:a16="http://schemas.microsoft.com/office/drawing/2014/main" id="{50DF3351-545B-4548-BCA0-BE8FA40B6563}"/>
                </a:ext>
              </a:extLst>
            </p:cNvPr>
            <p:cNvSpPr txBox="1"/>
            <p:nvPr/>
          </p:nvSpPr>
          <p:spPr>
            <a:xfrm>
              <a:off x="1689151" y="483017"/>
              <a:ext cx="20942300" cy="13234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75" tIns="17125" rIns="34275" bIns="171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algn="ctr">
                <a:buSzPts val="2400"/>
                <a:defRPr sz="2400" b="1">
                  <a:solidFill>
                    <a:schemeClr val="dk1"/>
                  </a:solidFill>
                </a:defRPr>
              </a:lvl1pPr>
            </a:lstStyle>
            <a:p>
              <a:r>
                <a:rPr lang="en-US" dirty="0"/>
                <a:t>Data Architecture</a:t>
              </a:r>
              <a:endParaRPr dirty="0"/>
            </a:p>
          </p:txBody>
        </p:sp>
        <p:sp>
          <p:nvSpPr>
            <p:cNvPr id="99" name="Google Shape;690;p116">
              <a:extLst>
                <a:ext uri="{FF2B5EF4-FFF2-40B4-BE49-F238E27FC236}">
                  <a16:creationId xmlns:a16="http://schemas.microsoft.com/office/drawing/2014/main" id="{AAABCBCA-769F-BF49-B83D-80B13224418A}"/>
                </a:ext>
              </a:extLst>
            </p:cNvPr>
            <p:cNvSpPr/>
            <p:nvPr/>
          </p:nvSpPr>
          <p:spPr>
            <a:xfrm>
              <a:off x="11412311" y="2470667"/>
              <a:ext cx="1553038" cy="914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34250" tIns="17125" rIns="34250" bIns="171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9BBB5C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108" name="Google Shape;691;p116">
              <a:extLst>
                <a:ext uri="{FF2B5EF4-FFF2-40B4-BE49-F238E27FC236}">
                  <a16:creationId xmlns:a16="http://schemas.microsoft.com/office/drawing/2014/main" id="{93AEC20E-E584-2E4D-A1AD-D7CDF00B857E}"/>
                </a:ext>
              </a:extLst>
            </p:cNvPr>
            <p:cNvSpPr txBox="1"/>
            <p:nvPr/>
          </p:nvSpPr>
          <p:spPr>
            <a:xfrm>
              <a:off x="6361236" y="1634834"/>
              <a:ext cx="11655185" cy="8391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1550" tIns="40775" rIns="81550" bIns="40775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9"/>
                </a:buClr>
                <a:buSzPts val="1163"/>
                <a:buFont typeface="Arial"/>
                <a:buNone/>
              </a:pPr>
              <a:r>
                <a:rPr lang="en-US" sz="1000" b="0" i="0" u="none" strike="noStrike" cap="none" dirty="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Data </a:t>
              </a:r>
              <a:r>
                <a:rPr lang="en-US" sz="1000" dirty="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stages </a:t>
              </a:r>
              <a:r>
                <a:rPr lang="en-US" sz="1000" b="0" i="0" u="none" strike="noStrike" cap="none" dirty="0">
                  <a:solidFill>
                    <a:srgbClr val="666666"/>
                  </a:solidFill>
                  <a:latin typeface="Open Sans"/>
                  <a:ea typeface="Open Sans"/>
                  <a:cs typeface="Open Sans"/>
                  <a:sym typeface="Open Sans"/>
                </a:rPr>
                <a:t>for MovieMonk</a:t>
              </a:r>
              <a:endParaRPr sz="1000" b="0" i="0" u="none" strike="noStrike" cap="none" dirty="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19" name="TextBox 118">
            <a:extLst>
              <a:ext uri="{FF2B5EF4-FFF2-40B4-BE49-F238E27FC236}">
                <a16:creationId xmlns:a16="http://schemas.microsoft.com/office/drawing/2014/main" id="{A3C2A4F6-6226-BB48-9C0F-638230C22F44}"/>
              </a:ext>
            </a:extLst>
          </p:cNvPr>
          <p:cNvSpPr txBox="1"/>
          <p:nvPr/>
        </p:nvSpPr>
        <p:spPr>
          <a:xfrm>
            <a:off x="5740478" y="2963236"/>
            <a:ext cx="861791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25" b="1" i="1" dirty="0"/>
              <a:t>Dimensions, Facts</a:t>
            </a:r>
          </a:p>
        </p:txBody>
      </p:sp>
      <p:sp>
        <p:nvSpPr>
          <p:cNvPr id="120" name="AutoShape 4">
            <a:extLst>
              <a:ext uri="{FF2B5EF4-FFF2-40B4-BE49-F238E27FC236}">
                <a16:creationId xmlns:a16="http://schemas.microsoft.com/office/drawing/2014/main" id="{CAB41A86-601D-894F-8AB1-91CFF6A39FA7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255765" y="3898161"/>
            <a:ext cx="1362692" cy="208425"/>
          </a:xfrm>
          <a:prstGeom prst="verticalScroll">
            <a:avLst/>
          </a:prstGeom>
          <a:solidFill>
            <a:srgbClr val="445469"/>
          </a:solidFill>
          <a:ln>
            <a:solidFill>
              <a:srgbClr val="445469"/>
            </a:solidFill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9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TRANSFORM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3C1BB6D-9D57-ED4F-ADAA-FA8E349E76BD}"/>
              </a:ext>
            </a:extLst>
          </p:cNvPr>
          <p:cNvSpPr txBox="1"/>
          <p:nvPr/>
        </p:nvSpPr>
        <p:spPr>
          <a:xfrm>
            <a:off x="7157612" y="2989820"/>
            <a:ext cx="696421" cy="34624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en-US" sz="825" b="1" i="1" dirty="0"/>
          </a:p>
          <a:p>
            <a:pPr algn="ctr"/>
            <a:r>
              <a:rPr lang="en-US" sz="825" b="1" i="1" dirty="0"/>
              <a:t>Tableau</a:t>
            </a:r>
          </a:p>
        </p:txBody>
      </p:sp>
      <p:sp>
        <p:nvSpPr>
          <p:cNvPr id="27" name="AutoShape 31"/>
          <p:cNvSpPr>
            <a:spLocks noChangeArrowheads="1"/>
          </p:cNvSpPr>
          <p:nvPr/>
        </p:nvSpPr>
        <p:spPr bwMode="auto">
          <a:xfrm>
            <a:off x="6863793" y="2911063"/>
            <a:ext cx="261524" cy="334354"/>
          </a:xfrm>
          <a:prstGeom prst="rightArrow">
            <a:avLst>
              <a:gd name="adj1" fmla="val 50000"/>
              <a:gd name="adj2" fmla="val 25000"/>
            </a:avLst>
          </a:prstGeom>
          <a:solidFill>
            <a:srgbClr val="445469"/>
          </a:solidFill>
          <a:ln w="3175">
            <a:solidFill>
              <a:srgbClr val="445469"/>
            </a:solidFill>
            <a:miter lim="800000"/>
            <a:headEnd/>
            <a:tailEnd/>
          </a:ln>
          <a:effectLst>
            <a:outerShdw dist="28398" dir="3806097" algn="ctr" rotWithShape="0">
              <a:srgbClr val="243F60">
                <a:alpha val="50000"/>
              </a:srgbClr>
            </a:outerShdw>
          </a:effectLst>
        </p:spPr>
        <p:txBody>
          <a:bodyPr lIns="91438" tIns="45719" rIns="91438" bIns="45719"/>
          <a:lstStyle/>
          <a:p>
            <a:pPr>
              <a:defRPr/>
            </a:pPr>
            <a:endParaRPr lang="en-US" sz="975" b="1" dirty="0">
              <a:solidFill>
                <a:srgbClr val="193A80"/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913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001882D-DEDE-874A-9512-A74F31DDD8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645" t="11247" r="26052" b="18827"/>
          <a:stretch/>
        </p:blipFill>
        <p:spPr>
          <a:xfrm>
            <a:off x="4571999" y="1653007"/>
            <a:ext cx="3783107" cy="2974016"/>
          </a:xfrm>
          <a:prstGeom prst="rect">
            <a:avLst/>
          </a:prstGeom>
        </p:spPr>
      </p:pic>
      <p:cxnSp>
        <p:nvCxnSpPr>
          <p:cNvPr id="716" name="Google Shape;716;p117"/>
          <p:cNvCxnSpPr/>
          <p:nvPr/>
        </p:nvCxnSpPr>
        <p:spPr>
          <a:xfrm>
            <a:off x="3732742" y="2246838"/>
            <a:ext cx="1510138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17" name="Google Shape;717;p117"/>
          <p:cNvSpPr txBox="1"/>
          <p:nvPr/>
        </p:nvSpPr>
        <p:spPr>
          <a:xfrm>
            <a:off x="5366991" y="1938058"/>
            <a:ext cx="1510137" cy="16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0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8"/>
              <a:buFont typeface="Arial"/>
              <a:buNone/>
            </a:pPr>
            <a:r>
              <a:rPr lang="en-US" sz="1088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Multimedia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8" name="Google Shape;718;p117"/>
          <p:cNvCxnSpPr/>
          <p:nvPr/>
        </p:nvCxnSpPr>
        <p:spPr>
          <a:xfrm>
            <a:off x="6994981" y="2259243"/>
            <a:ext cx="1510138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20" name="Google Shape;720;p117"/>
          <p:cNvSpPr/>
          <p:nvPr/>
        </p:nvSpPr>
        <p:spPr>
          <a:xfrm>
            <a:off x="2317722" y="1014521"/>
            <a:ext cx="366006" cy="366006"/>
          </a:xfrm>
          <a:custGeom>
            <a:avLst/>
            <a:gdLst/>
            <a:ahLst/>
            <a:cxnLst/>
            <a:rect l="l" t="t" r="r" b="b"/>
            <a:pathLst>
              <a:path w="391" h="391" extrusionOk="0">
                <a:moveTo>
                  <a:pt x="354" y="35"/>
                </a:moveTo>
                <a:lnTo>
                  <a:pt x="354" y="35"/>
                </a:lnTo>
                <a:cubicBezTo>
                  <a:pt x="319" y="0"/>
                  <a:pt x="292" y="0"/>
                  <a:pt x="292" y="0"/>
                </a:cubicBezTo>
                <a:cubicBezTo>
                  <a:pt x="169" y="133"/>
                  <a:pt x="169" y="133"/>
                  <a:pt x="169" y="133"/>
                </a:cubicBezTo>
                <a:cubicBezTo>
                  <a:pt x="26" y="275"/>
                  <a:pt x="26" y="275"/>
                  <a:pt x="26" y="275"/>
                </a:cubicBezTo>
                <a:cubicBezTo>
                  <a:pt x="0" y="390"/>
                  <a:pt x="0" y="390"/>
                  <a:pt x="0" y="390"/>
                </a:cubicBezTo>
                <a:cubicBezTo>
                  <a:pt x="116" y="363"/>
                  <a:pt x="116" y="363"/>
                  <a:pt x="116" y="363"/>
                </a:cubicBezTo>
                <a:cubicBezTo>
                  <a:pt x="266" y="222"/>
                  <a:pt x="266" y="222"/>
                  <a:pt x="266" y="222"/>
                </a:cubicBezTo>
                <a:cubicBezTo>
                  <a:pt x="390" y="97"/>
                  <a:pt x="390" y="97"/>
                  <a:pt x="390" y="97"/>
                </a:cubicBezTo>
                <a:cubicBezTo>
                  <a:pt x="390" y="97"/>
                  <a:pt x="390" y="71"/>
                  <a:pt x="354" y="35"/>
                </a:cubicBezTo>
                <a:close/>
                <a:moveTo>
                  <a:pt x="116" y="354"/>
                </a:moveTo>
                <a:lnTo>
                  <a:pt x="116" y="354"/>
                </a:lnTo>
                <a:cubicBezTo>
                  <a:pt x="71" y="363"/>
                  <a:pt x="71" y="363"/>
                  <a:pt x="71" y="363"/>
                </a:cubicBezTo>
                <a:cubicBezTo>
                  <a:pt x="71" y="354"/>
                  <a:pt x="63" y="346"/>
                  <a:pt x="54" y="337"/>
                </a:cubicBezTo>
                <a:cubicBezTo>
                  <a:pt x="44" y="328"/>
                  <a:pt x="35" y="328"/>
                  <a:pt x="35" y="319"/>
                </a:cubicBezTo>
                <a:cubicBezTo>
                  <a:pt x="44" y="284"/>
                  <a:pt x="44" y="284"/>
                  <a:pt x="44" y="284"/>
                </a:cubicBezTo>
                <a:cubicBezTo>
                  <a:pt x="54" y="266"/>
                  <a:pt x="54" y="266"/>
                  <a:pt x="54" y="266"/>
                </a:cubicBezTo>
                <a:cubicBezTo>
                  <a:pt x="54" y="266"/>
                  <a:pt x="71" y="266"/>
                  <a:pt x="98" y="292"/>
                </a:cubicBezTo>
                <a:cubicBezTo>
                  <a:pt x="124" y="319"/>
                  <a:pt x="124" y="337"/>
                  <a:pt x="124" y="337"/>
                </a:cubicBezTo>
                <a:lnTo>
                  <a:pt x="116" y="354"/>
                </a:lnTo>
                <a:close/>
              </a:path>
            </a:pathLst>
          </a:custGeom>
          <a:solidFill>
            <a:srgbClr val="FCA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117"/>
          <p:cNvSpPr txBox="1"/>
          <p:nvPr/>
        </p:nvSpPr>
        <p:spPr>
          <a:xfrm>
            <a:off x="645559" y="116838"/>
            <a:ext cx="7850882" cy="496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25" rIns="34275" bIns="171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chemeClr val="dk2"/>
                </a:solidFill>
              </a:rPr>
              <a:t>Schemas</a:t>
            </a:r>
            <a:endParaRPr sz="2400" b="1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117"/>
          <p:cNvSpPr/>
          <p:nvPr/>
        </p:nvSpPr>
        <p:spPr>
          <a:xfrm>
            <a:off x="1905270" y="1443150"/>
            <a:ext cx="1404900" cy="2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5"/>
              <a:buFont typeface="Arial"/>
              <a:buNone/>
            </a:pPr>
            <a:r>
              <a:rPr lang="en-US" sz="1275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OLTP SCHEMA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117"/>
          <p:cNvSpPr/>
          <p:nvPr/>
        </p:nvSpPr>
        <p:spPr>
          <a:xfrm>
            <a:off x="5805066" y="1464163"/>
            <a:ext cx="1404900" cy="2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5"/>
              <a:buFont typeface="Arial"/>
              <a:buNone/>
            </a:pPr>
            <a:r>
              <a:rPr lang="en-US" sz="1275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ODS SCHEMA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117"/>
          <p:cNvSpPr txBox="1"/>
          <p:nvPr/>
        </p:nvSpPr>
        <p:spPr>
          <a:xfrm>
            <a:off x="1819077" y="4501200"/>
            <a:ext cx="1518955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latin typeface="Arial Black"/>
                <a:ea typeface="Arial Black"/>
                <a:cs typeface="Arial Black"/>
                <a:sym typeface="Arial Black"/>
              </a:rPr>
              <a:t>1</a:t>
            </a:r>
            <a:r>
              <a:rPr lang="en-US" sz="10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2 Entities</a:t>
            </a:r>
            <a:endParaRPr sz="1000" b="0" i="0" u="none" strike="noStrike" cap="none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2F04BE52-221A-8A40-8498-E8EF5DEBB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829" y="1717633"/>
            <a:ext cx="3111452" cy="2887958"/>
          </a:xfrm>
          <a:prstGeom prst="rect">
            <a:avLst/>
          </a:prstGeom>
        </p:spPr>
      </p:pic>
      <p:sp>
        <p:nvSpPr>
          <p:cNvPr id="31" name="Google Shape;735;p117">
            <a:extLst>
              <a:ext uri="{FF2B5EF4-FFF2-40B4-BE49-F238E27FC236}">
                <a16:creationId xmlns:a16="http://schemas.microsoft.com/office/drawing/2014/main" id="{60E27374-7F7E-614F-89E4-4956B2C77B80}"/>
              </a:ext>
            </a:extLst>
          </p:cNvPr>
          <p:cNvSpPr txBox="1"/>
          <p:nvPr/>
        </p:nvSpPr>
        <p:spPr>
          <a:xfrm>
            <a:off x="5493983" y="4440684"/>
            <a:ext cx="2407785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6 Entities related to bookings</a:t>
            </a:r>
            <a:endParaRPr sz="1000" b="0" i="0" u="none" strike="noStrike" cap="none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3" name="Google Shape;765;p118">
            <a:extLst>
              <a:ext uri="{FF2B5EF4-FFF2-40B4-BE49-F238E27FC236}">
                <a16:creationId xmlns:a16="http://schemas.microsoft.com/office/drawing/2014/main" id="{41E63E5F-991B-C249-BAA3-04DAFCDED57A}"/>
              </a:ext>
            </a:extLst>
          </p:cNvPr>
          <p:cNvSpPr/>
          <p:nvPr/>
        </p:nvSpPr>
        <p:spPr>
          <a:xfrm>
            <a:off x="6258339" y="1051426"/>
            <a:ext cx="438010" cy="366005"/>
          </a:xfrm>
          <a:custGeom>
            <a:avLst/>
            <a:gdLst/>
            <a:ahLst/>
            <a:cxnLst/>
            <a:rect l="l" t="t" r="r" b="b"/>
            <a:pathLst>
              <a:path w="498" h="445" extrusionOk="0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rgbClr val="FCA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4454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690;p116">
            <a:extLst>
              <a:ext uri="{FF2B5EF4-FFF2-40B4-BE49-F238E27FC236}">
                <a16:creationId xmlns:a16="http://schemas.microsoft.com/office/drawing/2014/main" id="{32293B11-1ACC-4DCA-B364-E24AE4EDD6CE}"/>
              </a:ext>
            </a:extLst>
          </p:cNvPr>
          <p:cNvSpPr/>
          <p:nvPr/>
        </p:nvSpPr>
        <p:spPr>
          <a:xfrm>
            <a:off x="4288527" y="912213"/>
            <a:ext cx="582389" cy="342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4250" tIns="17125" rIns="34250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9BBB5C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6" name="Google Shape;716;p117"/>
          <p:cNvCxnSpPr/>
          <p:nvPr/>
        </p:nvCxnSpPr>
        <p:spPr>
          <a:xfrm>
            <a:off x="3732742" y="2246838"/>
            <a:ext cx="1510138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17" name="Google Shape;717;p117"/>
          <p:cNvSpPr txBox="1"/>
          <p:nvPr/>
        </p:nvSpPr>
        <p:spPr>
          <a:xfrm>
            <a:off x="5366991" y="1938058"/>
            <a:ext cx="1510137" cy="16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0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8"/>
              <a:buFont typeface="Arial"/>
              <a:buNone/>
            </a:pPr>
            <a:r>
              <a:rPr lang="en-US" sz="1088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Multimedia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8" name="Google Shape;718;p117"/>
          <p:cNvCxnSpPr/>
          <p:nvPr/>
        </p:nvCxnSpPr>
        <p:spPr>
          <a:xfrm>
            <a:off x="6994981" y="2241313"/>
            <a:ext cx="1510138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8D61B032-E0FC-1C4A-8E2F-509E61F75055}"/>
              </a:ext>
            </a:extLst>
          </p:cNvPr>
          <p:cNvGrpSpPr/>
          <p:nvPr/>
        </p:nvGrpSpPr>
        <p:grpSpPr>
          <a:xfrm>
            <a:off x="-108724" y="181131"/>
            <a:ext cx="5613558" cy="5065048"/>
            <a:chOff x="1210236" y="429273"/>
            <a:chExt cx="5760646" cy="411049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9746E04-DE92-FF48-8101-6B8748B58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40415"/>
            <a:stretch/>
          </p:blipFill>
          <p:spPr>
            <a:xfrm>
              <a:off x="1210236" y="429273"/>
              <a:ext cx="5760646" cy="4110491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AF5B59D-0544-ED44-BC14-021E98C46A99}"/>
                </a:ext>
              </a:extLst>
            </p:cNvPr>
            <p:cNvSpPr txBox="1"/>
            <p:nvPr/>
          </p:nvSpPr>
          <p:spPr>
            <a:xfrm>
              <a:off x="3496235" y="779929"/>
              <a:ext cx="2429436" cy="3137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19" name="Google Shape;720;p117">
            <a:extLst>
              <a:ext uri="{FF2B5EF4-FFF2-40B4-BE49-F238E27FC236}">
                <a16:creationId xmlns:a16="http://schemas.microsoft.com/office/drawing/2014/main" id="{A89DAFDC-D4E5-B648-819E-5793FDA25B1A}"/>
              </a:ext>
            </a:extLst>
          </p:cNvPr>
          <p:cNvSpPr/>
          <p:nvPr/>
        </p:nvSpPr>
        <p:spPr>
          <a:xfrm>
            <a:off x="2698055" y="570804"/>
            <a:ext cx="366006" cy="366006"/>
          </a:xfrm>
          <a:custGeom>
            <a:avLst/>
            <a:gdLst/>
            <a:ahLst/>
            <a:cxnLst/>
            <a:rect l="l" t="t" r="r" b="b"/>
            <a:pathLst>
              <a:path w="391" h="391" extrusionOk="0">
                <a:moveTo>
                  <a:pt x="354" y="35"/>
                </a:moveTo>
                <a:lnTo>
                  <a:pt x="354" y="35"/>
                </a:lnTo>
                <a:cubicBezTo>
                  <a:pt x="319" y="0"/>
                  <a:pt x="292" y="0"/>
                  <a:pt x="292" y="0"/>
                </a:cubicBezTo>
                <a:cubicBezTo>
                  <a:pt x="169" y="133"/>
                  <a:pt x="169" y="133"/>
                  <a:pt x="169" y="133"/>
                </a:cubicBezTo>
                <a:cubicBezTo>
                  <a:pt x="26" y="275"/>
                  <a:pt x="26" y="275"/>
                  <a:pt x="26" y="275"/>
                </a:cubicBezTo>
                <a:cubicBezTo>
                  <a:pt x="0" y="390"/>
                  <a:pt x="0" y="390"/>
                  <a:pt x="0" y="390"/>
                </a:cubicBezTo>
                <a:cubicBezTo>
                  <a:pt x="116" y="363"/>
                  <a:pt x="116" y="363"/>
                  <a:pt x="116" y="363"/>
                </a:cubicBezTo>
                <a:cubicBezTo>
                  <a:pt x="266" y="222"/>
                  <a:pt x="266" y="222"/>
                  <a:pt x="266" y="222"/>
                </a:cubicBezTo>
                <a:cubicBezTo>
                  <a:pt x="390" y="97"/>
                  <a:pt x="390" y="97"/>
                  <a:pt x="390" y="97"/>
                </a:cubicBezTo>
                <a:cubicBezTo>
                  <a:pt x="390" y="97"/>
                  <a:pt x="390" y="71"/>
                  <a:pt x="354" y="35"/>
                </a:cubicBezTo>
                <a:close/>
                <a:moveTo>
                  <a:pt x="116" y="354"/>
                </a:moveTo>
                <a:lnTo>
                  <a:pt x="116" y="354"/>
                </a:lnTo>
                <a:cubicBezTo>
                  <a:pt x="71" y="363"/>
                  <a:pt x="71" y="363"/>
                  <a:pt x="71" y="363"/>
                </a:cubicBezTo>
                <a:cubicBezTo>
                  <a:pt x="71" y="354"/>
                  <a:pt x="63" y="346"/>
                  <a:pt x="54" y="337"/>
                </a:cubicBezTo>
                <a:cubicBezTo>
                  <a:pt x="44" y="328"/>
                  <a:pt x="35" y="328"/>
                  <a:pt x="35" y="319"/>
                </a:cubicBezTo>
                <a:cubicBezTo>
                  <a:pt x="44" y="284"/>
                  <a:pt x="44" y="284"/>
                  <a:pt x="44" y="284"/>
                </a:cubicBezTo>
                <a:cubicBezTo>
                  <a:pt x="54" y="266"/>
                  <a:pt x="54" y="266"/>
                  <a:pt x="54" y="266"/>
                </a:cubicBezTo>
                <a:cubicBezTo>
                  <a:pt x="54" y="266"/>
                  <a:pt x="71" y="266"/>
                  <a:pt x="98" y="292"/>
                </a:cubicBezTo>
                <a:cubicBezTo>
                  <a:pt x="124" y="319"/>
                  <a:pt x="124" y="337"/>
                  <a:pt x="124" y="337"/>
                </a:cubicBezTo>
                <a:lnTo>
                  <a:pt x="116" y="354"/>
                </a:lnTo>
                <a:close/>
              </a:path>
            </a:pathLst>
          </a:custGeom>
          <a:solidFill>
            <a:srgbClr val="FCA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731;p117">
            <a:extLst>
              <a:ext uri="{FF2B5EF4-FFF2-40B4-BE49-F238E27FC236}">
                <a16:creationId xmlns:a16="http://schemas.microsoft.com/office/drawing/2014/main" id="{E564A25A-FDA3-F646-BB16-5C981B6F09CC}"/>
              </a:ext>
            </a:extLst>
          </p:cNvPr>
          <p:cNvSpPr/>
          <p:nvPr/>
        </p:nvSpPr>
        <p:spPr>
          <a:xfrm>
            <a:off x="2178608" y="968954"/>
            <a:ext cx="1404900" cy="2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5"/>
              <a:buFont typeface="Arial"/>
              <a:buNone/>
            </a:pPr>
            <a:r>
              <a:rPr lang="en-US" sz="1275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OLAP SCHEMA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735;p117">
            <a:extLst>
              <a:ext uri="{FF2B5EF4-FFF2-40B4-BE49-F238E27FC236}">
                <a16:creationId xmlns:a16="http://schemas.microsoft.com/office/drawing/2014/main" id="{4E94184C-C467-3544-951F-0458B617948A}"/>
              </a:ext>
            </a:extLst>
          </p:cNvPr>
          <p:cNvSpPr txBox="1"/>
          <p:nvPr/>
        </p:nvSpPr>
        <p:spPr>
          <a:xfrm>
            <a:off x="6231095" y="1584376"/>
            <a:ext cx="1518955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latin typeface="Arial Black"/>
                <a:ea typeface="Arial Black"/>
                <a:cs typeface="Arial Black"/>
                <a:sym typeface="Arial Black"/>
              </a:rPr>
              <a:t>Star Schema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latin typeface="Arial Black"/>
                <a:ea typeface="Arial Black"/>
                <a:cs typeface="Arial Black"/>
                <a:sym typeface="Arial Black"/>
              </a:rPr>
              <a:t>5 Dimension tables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1 Fact tabl</a:t>
            </a:r>
            <a:r>
              <a:rPr lang="en-US" sz="1000" dirty="0">
                <a:latin typeface="Arial Black"/>
                <a:ea typeface="Arial Black"/>
                <a:cs typeface="Arial Black"/>
                <a:sym typeface="Arial Black"/>
              </a:rPr>
              <a:t>e</a:t>
            </a:r>
            <a:endParaRPr sz="1000" b="0" i="0" u="none" strike="noStrike" cap="none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3" name="Google Shape;690;p116">
            <a:extLst>
              <a:ext uri="{FF2B5EF4-FFF2-40B4-BE49-F238E27FC236}">
                <a16:creationId xmlns:a16="http://schemas.microsoft.com/office/drawing/2014/main" id="{232302EC-FB4C-48E1-AF50-A93CB4F2C6AD}"/>
              </a:ext>
            </a:extLst>
          </p:cNvPr>
          <p:cNvSpPr/>
          <p:nvPr/>
        </p:nvSpPr>
        <p:spPr>
          <a:xfrm>
            <a:off x="4288527" y="905069"/>
            <a:ext cx="582389" cy="342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4250" tIns="17125" rIns="34250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9BBB5C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4" name="Google Shape;723;p117">
            <a:extLst>
              <a:ext uri="{FF2B5EF4-FFF2-40B4-BE49-F238E27FC236}">
                <a16:creationId xmlns:a16="http://schemas.microsoft.com/office/drawing/2014/main" id="{A32A8FBD-1060-42B4-AACE-8F9E9A0CDB21}"/>
              </a:ext>
            </a:extLst>
          </p:cNvPr>
          <p:cNvSpPr txBox="1"/>
          <p:nvPr/>
        </p:nvSpPr>
        <p:spPr>
          <a:xfrm>
            <a:off x="645559" y="116838"/>
            <a:ext cx="7850882" cy="496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25" rIns="34275" bIns="171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chemeClr val="dk2"/>
                </a:solidFill>
              </a:rPr>
              <a:t>Schemas</a:t>
            </a:r>
            <a:endParaRPr sz="2400" b="1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1334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23;p117">
            <a:extLst>
              <a:ext uri="{FF2B5EF4-FFF2-40B4-BE49-F238E27FC236}">
                <a16:creationId xmlns:a16="http://schemas.microsoft.com/office/drawing/2014/main" id="{208CF357-9B33-6546-887F-47FD49AF24F3}"/>
              </a:ext>
            </a:extLst>
          </p:cNvPr>
          <p:cNvSpPr txBox="1"/>
          <p:nvPr/>
        </p:nvSpPr>
        <p:spPr>
          <a:xfrm>
            <a:off x="645559" y="181131"/>
            <a:ext cx="7850882" cy="496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25" rIns="34275" bIns="171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buSzPts val="2400"/>
              <a:defRPr sz="2400" b="1">
                <a:solidFill>
                  <a:schemeClr val="dk1"/>
                </a:solidFill>
              </a:defRPr>
            </a:lvl1pPr>
          </a:lstStyle>
          <a:p>
            <a:r>
              <a:rPr lang="en-US" dirty="0"/>
              <a:t>MovieMonk Descriptive Analysis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9FDD25-540B-4772-ACB0-8BF32FDE3A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02" r="6395" b="35416"/>
          <a:stretch/>
        </p:blipFill>
        <p:spPr>
          <a:xfrm>
            <a:off x="538352" y="1185863"/>
            <a:ext cx="8065295" cy="3321844"/>
          </a:xfrm>
          <a:prstGeom prst="rect">
            <a:avLst/>
          </a:prstGeom>
        </p:spPr>
      </p:pic>
      <p:sp>
        <p:nvSpPr>
          <p:cNvPr id="5" name="Google Shape;690;p116">
            <a:extLst>
              <a:ext uri="{FF2B5EF4-FFF2-40B4-BE49-F238E27FC236}">
                <a16:creationId xmlns:a16="http://schemas.microsoft.com/office/drawing/2014/main" id="{E9A40CFE-850F-4AD3-9708-1350707DACAD}"/>
              </a:ext>
            </a:extLst>
          </p:cNvPr>
          <p:cNvSpPr/>
          <p:nvPr/>
        </p:nvSpPr>
        <p:spPr>
          <a:xfrm>
            <a:off x="4288527" y="905069"/>
            <a:ext cx="582389" cy="342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4250" tIns="17125" rIns="34250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9BBB5C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207483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45AAD9-5525-445C-9950-BB07040E4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865" y="854108"/>
            <a:ext cx="6702251" cy="3868617"/>
          </a:xfrm>
          <a:prstGeom prst="rect">
            <a:avLst/>
          </a:prstGeom>
        </p:spPr>
      </p:pic>
      <p:sp>
        <p:nvSpPr>
          <p:cNvPr id="4" name="Google Shape;690;p116">
            <a:extLst>
              <a:ext uri="{FF2B5EF4-FFF2-40B4-BE49-F238E27FC236}">
                <a16:creationId xmlns:a16="http://schemas.microsoft.com/office/drawing/2014/main" id="{B07275C4-58D6-4D16-BE65-6C5CE9C22E11}"/>
              </a:ext>
            </a:extLst>
          </p:cNvPr>
          <p:cNvSpPr/>
          <p:nvPr/>
        </p:nvSpPr>
        <p:spPr>
          <a:xfrm>
            <a:off x="4288527" y="905069"/>
            <a:ext cx="582389" cy="342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4250" tIns="17125" rIns="34250" bIns="171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9BBB5C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" name="Google Shape;723;p117">
            <a:extLst>
              <a:ext uri="{FF2B5EF4-FFF2-40B4-BE49-F238E27FC236}">
                <a16:creationId xmlns:a16="http://schemas.microsoft.com/office/drawing/2014/main" id="{3ED6A492-61B5-46F5-9DAB-DFE87A71A71E}"/>
              </a:ext>
            </a:extLst>
          </p:cNvPr>
          <p:cNvSpPr txBox="1"/>
          <p:nvPr/>
        </p:nvSpPr>
        <p:spPr>
          <a:xfrm>
            <a:off x="645559" y="181131"/>
            <a:ext cx="7850882" cy="496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25" rIns="34275" bIns="171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SzPts val="2400"/>
              <a:buNone/>
              <a:defRPr sz="2400" b="1">
                <a:solidFill>
                  <a:schemeClr val="dk1"/>
                </a:solidFill>
              </a:defRPr>
            </a:lvl1pPr>
          </a:lstStyle>
          <a:p>
            <a:r>
              <a:rPr lang="en-US" dirty="0"/>
              <a:t>MovieMonk Descriptive Analysis</a:t>
            </a:r>
          </a:p>
        </p:txBody>
      </p:sp>
    </p:spTree>
    <p:extLst>
      <p:ext uri="{BB962C8B-B14F-4D97-AF65-F5344CB8AC3E}">
        <p14:creationId xmlns:p14="http://schemas.microsoft.com/office/powerpoint/2010/main" val="126169426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motagua light prueba">
      <a:dk1>
        <a:srgbClr val="445469"/>
      </a:dk1>
      <a:lt1>
        <a:srgbClr val="FFFFFF"/>
      </a:lt1>
      <a:dk2>
        <a:srgbClr val="445469"/>
      </a:dk2>
      <a:lt2>
        <a:srgbClr val="FFFFFF"/>
      </a:lt2>
      <a:accent1>
        <a:srgbClr val="1EA185"/>
      </a:accent1>
      <a:accent2>
        <a:srgbClr val="9BBB5C"/>
      </a:accent2>
      <a:accent3>
        <a:srgbClr val="F29B26"/>
      </a:accent3>
      <a:accent4>
        <a:srgbClr val="BD392F"/>
      </a:accent4>
      <a:accent5>
        <a:srgbClr val="445469"/>
      </a:accent5>
      <a:accent6>
        <a:srgbClr val="445469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efault Theme">
  <a:themeElements>
    <a:clrScheme name="motagua light prueba">
      <a:dk1>
        <a:srgbClr val="445469"/>
      </a:dk1>
      <a:lt1>
        <a:srgbClr val="FFFFFF"/>
      </a:lt1>
      <a:dk2>
        <a:srgbClr val="445469"/>
      </a:dk2>
      <a:lt2>
        <a:srgbClr val="FFFFFF"/>
      </a:lt2>
      <a:accent1>
        <a:srgbClr val="1EA185"/>
      </a:accent1>
      <a:accent2>
        <a:srgbClr val="9BBB5C"/>
      </a:accent2>
      <a:accent3>
        <a:srgbClr val="F29B26"/>
      </a:accent3>
      <a:accent4>
        <a:srgbClr val="BD392F"/>
      </a:accent4>
      <a:accent5>
        <a:srgbClr val="445469"/>
      </a:accent5>
      <a:accent6>
        <a:srgbClr val="445469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293</Words>
  <Application>Microsoft Office PowerPoint</Application>
  <PresentationFormat>On-screen Show (16:9)</PresentationFormat>
  <Paragraphs>82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Lato</vt:lpstr>
      <vt:lpstr>Calibri</vt:lpstr>
      <vt:lpstr>Open Sans</vt:lpstr>
      <vt:lpstr>Gill Sans</vt:lpstr>
      <vt:lpstr>Helvetica</vt:lpstr>
      <vt:lpstr>Arial Black</vt:lpstr>
      <vt:lpstr>Open Sans Light</vt:lpstr>
      <vt:lpstr>Helvetica Neue</vt:lpstr>
      <vt:lpstr>Default Theme</vt:lpstr>
      <vt:lpstr>1_Default Theme</vt:lpstr>
      <vt:lpstr>Office Theme</vt:lpstr>
      <vt:lpstr>MovieMonk Your own booking platform!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Pragyan Sharma</cp:lastModifiedBy>
  <cp:revision>45</cp:revision>
  <dcterms:modified xsi:type="dcterms:W3CDTF">2019-12-03T04:52:06Z</dcterms:modified>
</cp:coreProperties>
</file>